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364" r:id="rId6"/>
    <p:sldId id="259" r:id="rId7"/>
    <p:sldId id="322" r:id="rId8"/>
    <p:sldId id="258" r:id="rId9"/>
    <p:sldId id="287" r:id="rId10"/>
    <p:sldId id="267" r:id="rId11"/>
    <p:sldId id="295" r:id="rId12"/>
    <p:sldId id="292" r:id="rId13"/>
    <p:sldId id="257" r:id="rId14"/>
    <p:sldId id="262" r:id="rId15"/>
    <p:sldId id="358" r:id="rId16"/>
    <p:sldId id="359" r:id="rId17"/>
    <p:sldId id="294" r:id="rId18"/>
    <p:sldId id="360" r:id="rId19"/>
    <p:sldId id="323" r:id="rId20"/>
    <p:sldId id="346" r:id="rId21"/>
    <p:sldId id="324" r:id="rId22"/>
    <p:sldId id="356" r:id="rId23"/>
    <p:sldId id="326" r:id="rId24"/>
    <p:sldId id="328" r:id="rId25"/>
    <p:sldId id="329" r:id="rId26"/>
    <p:sldId id="330" r:id="rId27"/>
    <p:sldId id="331" r:id="rId28"/>
    <p:sldId id="361" r:id="rId29"/>
    <p:sldId id="362" r:id="rId30"/>
    <p:sldId id="363" r:id="rId31"/>
    <p:sldId id="347" r:id="rId32"/>
    <p:sldId id="348" r:id="rId33"/>
    <p:sldId id="349" r:id="rId34"/>
    <p:sldId id="350" r:id="rId35"/>
    <p:sldId id="351" r:id="rId36"/>
    <p:sldId id="352" r:id="rId37"/>
    <p:sldId id="353" r:id="rId38"/>
    <p:sldId id="354" r:id="rId39"/>
    <p:sldId id="355" r:id="rId40"/>
    <p:sldId id="327" r:id="rId41"/>
    <p:sldId id="342" r:id="rId42"/>
    <p:sldId id="343" r:id="rId43"/>
    <p:sldId id="344" r:id="rId44"/>
    <p:sldId id="345" r:id="rId45"/>
    <p:sldId id="357"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p:scale>
          <a:sx n="81" d="100"/>
          <a:sy n="81" d="100"/>
        </p:scale>
        <p:origin x="-78" y="-8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12/18/2020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Εικόνα 1">
            <a:extLst>
              <a:ext uri="{FF2B5EF4-FFF2-40B4-BE49-F238E27FC236}">
                <a16:creationId xmlns="" xmlns:a16="http://schemas.microsoft.com/office/drawing/2014/main" id="{A4355721-6839-4382-8171-BB91358AC894}"/>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77601" y="4756728"/>
            <a:ext cx="1167130" cy="87439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12/18/2020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38A9B8-6C14-4021-B981-A6EB0C32F282}"/>
              </a:ext>
            </a:extLst>
          </p:cNvPr>
          <p:cNvSpPr>
            <a:spLocks noGrp="1"/>
          </p:cNvSpPr>
          <p:nvPr>
            <p:ph type="ctrTitle"/>
          </p:nvPr>
        </p:nvSpPr>
        <p:spPr>
          <a:xfrm>
            <a:off x="2420472" y="1752603"/>
            <a:ext cx="7087596" cy="1743632"/>
          </a:xfrm>
        </p:spPr>
        <p:txBody>
          <a:bodyPr/>
          <a:lstStyle/>
          <a:p>
            <a:r>
              <a:rPr lang="el-GR" sz="2800" b="1" dirty="0"/>
              <a:t/>
            </a:r>
            <a:br>
              <a:rPr lang="el-GR" sz="2800" b="1" dirty="0"/>
            </a:br>
            <a:r>
              <a:rPr lang="el-GR" sz="2800" b="1" dirty="0"/>
              <a:t/>
            </a:r>
            <a:br>
              <a:rPr lang="el-GR" sz="2800" b="1" dirty="0"/>
            </a:br>
            <a:r>
              <a:rPr lang="el-GR" sz="2800" b="1" dirty="0"/>
              <a:t/>
            </a:r>
            <a:br>
              <a:rPr lang="el-GR" sz="2800" b="1" dirty="0"/>
            </a:br>
            <a:r>
              <a:rPr lang="el-GR" sz="2000" b="1" dirty="0">
                <a:latin typeface="Arial" panose="020B0604020202020204" pitchFamily="34" charset="0"/>
                <a:cs typeface="Arial" panose="020B0604020202020204" pitchFamily="34" charset="0"/>
              </a:rPr>
              <a:t>Νόμος 4640/2019 </a:t>
            </a:r>
            <a:br>
              <a:rPr lang="el-GR" sz="2000" b="1" dirty="0">
                <a:latin typeface="Arial" panose="020B0604020202020204" pitchFamily="34" charset="0"/>
                <a:cs typeface="Arial" panose="020B0604020202020204" pitchFamily="34" charset="0"/>
              </a:rPr>
            </a:br>
            <a:r>
              <a:rPr lang="el-GR" sz="2000" b="1" dirty="0">
                <a:latin typeface="Arial" panose="020B0604020202020204" pitchFamily="34" charset="0"/>
                <a:cs typeface="Arial" panose="020B0604020202020204" pitchFamily="34" charset="0"/>
              </a:rPr>
              <a:t/>
            </a:r>
            <a:br>
              <a:rPr lang="el-GR" sz="2000" b="1" dirty="0">
                <a:latin typeface="Arial" panose="020B0604020202020204" pitchFamily="34" charset="0"/>
                <a:cs typeface="Arial" panose="020B0604020202020204" pitchFamily="34" charset="0"/>
              </a:rPr>
            </a:br>
            <a:r>
              <a:rPr lang="el-GR" sz="2000" b="1" dirty="0">
                <a:latin typeface="Arial" panose="020B0604020202020204" pitchFamily="34" charset="0"/>
                <a:cs typeface="Arial" panose="020B0604020202020204" pitchFamily="34" charset="0"/>
              </a:rPr>
              <a:t>Διαμεσολάβηση σε Αστικές και Εμπορικές Υποθέσεις</a:t>
            </a:r>
          </a:p>
        </p:txBody>
      </p:sp>
      <p:sp>
        <p:nvSpPr>
          <p:cNvPr id="3" name="Subtitle 2">
            <a:extLst>
              <a:ext uri="{FF2B5EF4-FFF2-40B4-BE49-F238E27FC236}">
                <a16:creationId xmlns="" xmlns:a16="http://schemas.microsoft.com/office/drawing/2014/main" id="{017BF842-DB8C-4D62-801D-B8714F2DDDF8}"/>
              </a:ext>
            </a:extLst>
          </p:cNvPr>
          <p:cNvSpPr>
            <a:spLocks noGrp="1"/>
          </p:cNvSpPr>
          <p:nvPr>
            <p:ph type="subTitle" idx="1"/>
          </p:nvPr>
        </p:nvSpPr>
        <p:spPr>
          <a:xfrm>
            <a:off x="2692398" y="3657596"/>
            <a:ext cx="6815669" cy="1562103"/>
          </a:xfrm>
        </p:spPr>
        <p:txBody>
          <a:bodyPr>
            <a:normAutofit/>
          </a:bodyPr>
          <a:lstStyle/>
          <a:p>
            <a:endParaRPr lang="el-GR" sz="2000" b="1" dirty="0">
              <a:latin typeface="Arial" panose="020B0604020202020204" pitchFamily="34" charset="0"/>
              <a:cs typeface="Arial" panose="020B0604020202020204" pitchFamily="34" charset="0"/>
            </a:endParaRPr>
          </a:p>
          <a:p>
            <a:r>
              <a:rPr lang="el-GR" sz="2000" b="1" dirty="0">
                <a:latin typeface="Arial" panose="020B0604020202020204" pitchFamily="34" charset="0"/>
                <a:cs typeface="Arial" panose="020B0604020202020204" pitchFamily="34" charset="0"/>
              </a:rPr>
              <a:t>Νομικοί Παραστάτες στη Διαμεσολάβηση</a:t>
            </a:r>
            <a:endParaRPr lang="en-US" sz="2000" b="1" i="1" dirty="0">
              <a:latin typeface="Arial" panose="020B0604020202020204" pitchFamily="34" charset="0"/>
              <a:cs typeface="Arial" panose="020B0604020202020204" pitchFamily="34" charset="0"/>
            </a:endParaRPr>
          </a:p>
        </p:txBody>
      </p:sp>
      <p:pic>
        <p:nvPicPr>
          <p:cNvPr id="4" name="Εικόνα 1">
            <a:extLst>
              <a:ext uri="{FF2B5EF4-FFF2-40B4-BE49-F238E27FC236}">
                <a16:creationId xmlns="" xmlns:a16="http://schemas.microsoft.com/office/drawing/2014/main" id="{EA2DD816-EB7A-4381-BE41-178B2C6558E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49035" y="1721228"/>
            <a:ext cx="2761130" cy="663387"/>
          </a:xfrm>
          <a:prstGeom prst="rect">
            <a:avLst/>
          </a:prstGeom>
          <a:solidFill>
            <a:srgbClr val="FFFFFF"/>
          </a:solidFill>
          <a:ln>
            <a:noFill/>
          </a:ln>
        </p:spPr>
      </p:pic>
    </p:spTree>
    <p:extLst>
      <p:ext uri="{BB962C8B-B14F-4D97-AF65-F5344CB8AC3E}">
        <p14:creationId xmlns:p14="http://schemas.microsoft.com/office/powerpoint/2010/main" val="2493986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0DE4B6-2DCC-4F07-AB6D-1C0466D1E42D}"/>
              </a:ext>
            </a:extLst>
          </p:cNvPr>
          <p:cNvSpPr>
            <a:spLocks noGrp="1"/>
          </p:cNvSpPr>
          <p:nvPr>
            <p:ph type="title"/>
          </p:nvPr>
        </p:nvSpPr>
        <p:spPr>
          <a:xfrm>
            <a:off x="1506071" y="788894"/>
            <a:ext cx="9296396" cy="1246094"/>
          </a:xfrm>
        </p:spPr>
        <p:txBody>
          <a:bodyPr>
            <a:noAutofit/>
          </a:bodyPr>
          <a:lstStyle/>
          <a:p>
            <a:r>
              <a:rPr lang="en-US" sz="2800" b="1" dirty="0"/>
              <a:t/>
            </a:r>
            <a:br>
              <a:rPr lang="en-US" sz="2800" b="1" dirty="0"/>
            </a:br>
            <a:r>
              <a:rPr lang="el-GR" sz="2800" b="1" dirty="0"/>
              <a:t>Ν. 4640/2019 </a:t>
            </a:r>
            <a:br>
              <a:rPr lang="el-GR" sz="2800" b="1" dirty="0"/>
            </a:br>
            <a:r>
              <a:rPr lang="el-GR" sz="2800" b="1" dirty="0"/>
              <a:t>ΔΙΑΜΕΣΟΛΑΒΗΣΗ:</a:t>
            </a:r>
            <a:br>
              <a:rPr lang="el-GR" sz="2800" b="1" dirty="0"/>
            </a:br>
            <a:r>
              <a:rPr lang="el-GR" sz="2800" b="1" dirty="0"/>
              <a:t> μια –θεσμοθετημένη- δυνατότητα παροχής νομικών υπηρεσιών από το δικηγόρο</a:t>
            </a:r>
          </a:p>
        </p:txBody>
      </p:sp>
      <p:sp>
        <p:nvSpPr>
          <p:cNvPr id="3" name="Content Placeholder 2">
            <a:extLst>
              <a:ext uri="{FF2B5EF4-FFF2-40B4-BE49-F238E27FC236}">
                <a16:creationId xmlns="" xmlns:a16="http://schemas.microsoft.com/office/drawing/2014/main" id="{5766FA81-9763-4611-8457-D971B2099E4D}"/>
              </a:ext>
            </a:extLst>
          </p:cNvPr>
          <p:cNvSpPr>
            <a:spLocks noGrp="1"/>
          </p:cNvSpPr>
          <p:nvPr>
            <p:ph idx="1"/>
          </p:nvPr>
        </p:nvSpPr>
        <p:spPr>
          <a:xfrm>
            <a:off x="1165413" y="2429435"/>
            <a:ext cx="9731186" cy="4018701"/>
          </a:xfrm>
        </p:spPr>
        <p:txBody>
          <a:bodyPr>
            <a:normAutofit/>
          </a:bodyPr>
          <a:lstStyle/>
          <a:p>
            <a:pPr>
              <a:buFont typeface="Wingdings" charset="2"/>
              <a:buChar char="Ø"/>
            </a:pPr>
            <a:endParaRPr lang="en-US" sz="1400" b="1" dirty="0">
              <a:latin typeface="Arial" panose="020B0604020202020204" pitchFamily="34" charset="0"/>
              <a:cs typeface="Arial" panose="020B0604020202020204" pitchFamily="34" charset="0"/>
            </a:endParaRPr>
          </a:p>
          <a:p>
            <a:pPr>
              <a:buFont typeface="Wingdings" charset="2"/>
              <a:buChar char="Ø"/>
            </a:pPr>
            <a:r>
              <a:rPr lang="el-GR" sz="1400" b="1" dirty="0">
                <a:latin typeface="Arial" panose="020B0604020202020204" pitchFamily="34" charset="0"/>
                <a:cs typeface="Arial" panose="020B0604020202020204" pitchFamily="34" charset="0"/>
              </a:rPr>
              <a:t>Εκούσια </a:t>
            </a:r>
            <a:r>
              <a:rPr lang="el-GR" sz="1400" dirty="0">
                <a:latin typeface="Arial" panose="020B0604020202020204" pitchFamily="34" charset="0"/>
                <a:cs typeface="Arial" panose="020B0604020202020204" pitchFamily="34" charset="0"/>
              </a:rPr>
              <a:t> διαδικασία – ελευθερία εξεύρεσης λύσεων - τα μέρη δύνανται να αποχωρήσουν ανά πάσα στιγμή αναιτιολόγητα και ελεύθερα διαμορφώνουν το περιεχόμενο της συμφωνίας</a:t>
            </a:r>
          </a:p>
          <a:p>
            <a:pPr>
              <a:buFont typeface="Wingdings" charset="2"/>
              <a:buChar char="Ø"/>
            </a:pPr>
            <a:r>
              <a:rPr lang="el-GR" sz="1400" b="1" dirty="0">
                <a:latin typeface="Arial" panose="020B0604020202020204" pitchFamily="34" charset="0"/>
                <a:cs typeface="Arial" panose="020B0604020202020204" pitchFamily="34" charset="0"/>
              </a:rPr>
              <a:t>Ευέλικτη</a:t>
            </a:r>
            <a:r>
              <a:rPr lang="el-GR" sz="1400" dirty="0">
                <a:latin typeface="Arial" panose="020B0604020202020204" pitchFamily="34" charset="0"/>
                <a:cs typeface="Arial" panose="020B0604020202020204" pitchFamily="34" charset="0"/>
              </a:rPr>
              <a:t> διαδικασία - Έλλειψη διαδικαστικών δυσκολιών (προθεσμίες, ουρές και αναμονή στα δικαστήρια)</a:t>
            </a:r>
          </a:p>
          <a:p>
            <a:pPr>
              <a:buFont typeface="Wingdings" charset="2"/>
              <a:buChar char="Ø"/>
            </a:pPr>
            <a:r>
              <a:rPr lang="el-GR" sz="1400" b="1" dirty="0">
                <a:latin typeface="Arial" panose="020B0604020202020204" pitchFamily="34" charset="0"/>
                <a:cs typeface="Arial" panose="020B0604020202020204" pitchFamily="34" charset="0"/>
              </a:rPr>
              <a:t>Μη δεσμευτική </a:t>
            </a:r>
            <a:r>
              <a:rPr lang="el-GR" sz="1400" dirty="0">
                <a:latin typeface="Arial" panose="020B0604020202020204" pitchFamily="34" charset="0"/>
                <a:cs typeface="Arial" panose="020B0604020202020204" pitchFamily="34" charset="0"/>
              </a:rPr>
              <a:t>διαδικασία – δεσμεύονται μόνο εφόσον υπογράψουν συμφωνία επίλυσης της διαφοράς </a:t>
            </a:r>
          </a:p>
          <a:p>
            <a:pPr>
              <a:buFont typeface="Wingdings" charset="2"/>
              <a:buChar char="Ø"/>
            </a:pPr>
            <a:r>
              <a:rPr lang="el-GR" sz="1400" b="1" dirty="0" err="1">
                <a:latin typeface="Arial" panose="020B0604020202020204" pitchFamily="34" charset="0"/>
                <a:cs typeface="Arial" panose="020B0604020202020204" pitchFamily="34" charset="0"/>
              </a:rPr>
              <a:t>Επιβοηθούμενη</a:t>
            </a:r>
            <a:r>
              <a:rPr lang="el-GR" sz="1400" b="1" dirty="0">
                <a:latin typeface="Arial" panose="020B0604020202020204" pitchFamily="34" charset="0"/>
                <a:cs typeface="Arial" panose="020B0604020202020204" pitchFamily="34" charset="0"/>
              </a:rPr>
              <a:t> διαπραγμάτευση </a:t>
            </a:r>
            <a:r>
              <a:rPr lang="el-GR" sz="1400" dirty="0">
                <a:latin typeface="Arial" panose="020B0604020202020204" pitchFamily="34" charset="0"/>
                <a:cs typeface="Arial" panose="020B0604020202020204" pitchFamily="34" charset="0"/>
              </a:rPr>
              <a:t>με σαφώς οριοθετημένο νομικό πλαίσιο (Διασφάλιση δικαιωμάτων - Προστασία απορρήτου – </a:t>
            </a:r>
            <a:r>
              <a:rPr lang="el-GR" sz="1400" dirty="0" err="1">
                <a:latin typeface="Arial" panose="020B0604020202020204" pitchFamily="34" charset="0"/>
                <a:cs typeface="Arial" panose="020B0604020202020204" pitchFamily="34" charset="0"/>
              </a:rPr>
              <a:t>Εκτελεστότητα</a:t>
            </a:r>
            <a:r>
              <a:rPr lang="el-GR" sz="1400" dirty="0">
                <a:latin typeface="Arial" panose="020B0604020202020204" pitchFamily="34" charset="0"/>
                <a:cs typeface="Arial" panose="020B0604020202020204" pitchFamily="34" charset="0"/>
              </a:rPr>
              <a:t> της συμφωνίας)</a:t>
            </a:r>
          </a:p>
          <a:p>
            <a:pPr>
              <a:buFont typeface="Wingdings" charset="2"/>
              <a:buChar char="Ø"/>
            </a:pPr>
            <a:r>
              <a:rPr lang="el-GR" sz="1400" dirty="0">
                <a:latin typeface="Arial" panose="020B0604020202020204" pitchFamily="34" charset="0"/>
                <a:cs typeface="Arial" panose="020B0604020202020204" pitchFamily="34" charset="0"/>
              </a:rPr>
              <a:t>Δυνατότητα εξεύρεσης </a:t>
            </a:r>
            <a:r>
              <a:rPr lang="el-GR" sz="1400" b="1" dirty="0">
                <a:latin typeface="Arial" panose="020B0604020202020204" pitchFamily="34" charset="0"/>
                <a:cs typeface="Arial" panose="020B0604020202020204" pitchFamily="34" charset="0"/>
              </a:rPr>
              <a:t>λύσεων προσαρμοσμένων στις εκάστοτε ανάγκες των μερών </a:t>
            </a:r>
            <a:r>
              <a:rPr lang="el-GR" sz="1400" dirty="0">
                <a:latin typeface="Arial" panose="020B0604020202020204" pitchFamily="34" charset="0"/>
                <a:cs typeface="Arial" panose="020B0604020202020204" pitchFamily="34" charset="0"/>
              </a:rPr>
              <a:t>- διατήρηση των σχέσεων των μερών</a:t>
            </a:r>
          </a:p>
          <a:p>
            <a:pPr>
              <a:buFont typeface="Wingdings" charset="2"/>
              <a:buChar char="Ø"/>
            </a:pPr>
            <a:r>
              <a:rPr lang="el-GR" sz="1400" dirty="0">
                <a:latin typeface="Arial" panose="020B0604020202020204" pitchFamily="34" charset="0"/>
                <a:cs typeface="Arial" panose="020B0604020202020204" pitchFamily="34" charset="0"/>
              </a:rPr>
              <a:t>Εξοικονόμηση </a:t>
            </a:r>
            <a:r>
              <a:rPr lang="el-GR" sz="1400" b="1" dirty="0">
                <a:latin typeface="Arial" panose="020B0604020202020204" pitchFamily="34" charset="0"/>
                <a:cs typeface="Arial" panose="020B0604020202020204" pitchFamily="34" charset="0"/>
              </a:rPr>
              <a:t>χρόνου και κόστους </a:t>
            </a:r>
            <a:r>
              <a:rPr lang="el-GR" sz="1400" dirty="0">
                <a:latin typeface="Arial" panose="020B0604020202020204" pitchFamily="34" charset="0"/>
                <a:cs typeface="Arial" panose="020B0604020202020204" pitchFamily="34" charset="0"/>
              </a:rPr>
              <a:t>(χωρίς έξοδα απογράφου – δικαστικό ένσημο)</a:t>
            </a:r>
          </a:p>
          <a:p>
            <a:pPr>
              <a:buFont typeface="Wingdings" charset="2"/>
              <a:buChar char="Ø"/>
            </a:pPr>
            <a:r>
              <a:rPr lang="el-GR" sz="1400" dirty="0">
                <a:latin typeface="Arial" panose="020B0604020202020204" pitchFamily="34" charset="0"/>
                <a:cs typeface="Arial" panose="020B0604020202020204" pitchFamily="34" charset="0"/>
              </a:rPr>
              <a:t>Ενίσχυση οικονομικών συναλλαγών και της </a:t>
            </a:r>
            <a:r>
              <a:rPr lang="el-GR" sz="1400" b="1" dirty="0">
                <a:latin typeface="Arial" panose="020B0604020202020204" pitchFamily="34" charset="0"/>
                <a:cs typeface="Arial" panose="020B0604020202020204" pitchFamily="34" charset="0"/>
              </a:rPr>
              <a:t>επιχειρηματικότητας</a:t>
            </a:r>
          </a:p>
          <a:p>
            <a:pPr>
              <a:buFont typeface="Wingdings" charset="2"/>
              <a:buChar char="Ø"/>
            </a:pPr>
            <a:r>
              <a:rPr lang="el-GR" sz="1400" dirty="0">
                <a:latin typeface="Arial" panose="020B0604020202020204" pitchFamily="34" charset="0"/>
                <a:cs typeface="Arial" panose="020B0604020202020204" pitchFamily="34" charset="0"/>
              </a:rPr>
              <a:t>Προαγωγή του </a:t>
            </a:r>
            <a:r>
              <a:rPr lang="el-GR" sz="1400" b="1" dirty="0">
                <a:latin typeface="Arial" panose="020B0604020202020204" pitchFamily="34" charset="0"/>
                <a:cs typeface="Arial" panose="020B0604020202020204" pitchFamily="34" charset="0"/>
              </a:rPr>
              <a:t>φιλικού διακανονισμού </a:t>
            </a:r>
            <a:r>
              <a:rPr lang="el-GR" sz="1400" dirty="0">
                <a:latin typeface="Arial" panose="020B0604020202020204" pitchFamily="34" charset="0"/>
                <a:cs typeface="Arial" panose="020B0604020202020204" pitchFamily="34" charset="0"/>
              </a:rPr>
              <a:t>και ενίσχυση της </a:t>
            </a:r>
            <a:r>
              <a:rPr lang="el-GR" sz="1400" b="1" dirty="0">
                <a:latin typeface="Arial" panose="020B0604020202020204" pitchFamily="34" charset="0"/>
                <a:cs typeface="Arial" panose="020B0604020202020204" pitchFamily="34" charset="0"/>
              </a:rPr>
              <a:t>κοινωνικής ειρήνης</a:t>
            </a:r>
          </a:p>
        </p:txBody>
      </p:sp>
      <p:sp>
        <p:nvSpPr>
          <p:cNvPr id="5" name="Footer Placeholder 4">
            <a:extLst>
              <a:ext uri="{FF2B5EF4-FFF2-40B4-BE49-F238E27FC236}">
                <a16:creationId xmlns="" xmlns:a16="http://schemas.microsoft.com/office/drawing/2014/main" id="{CDD5C4A3-35F2-2246-A9A2-D97D1AE19AD0}"/>
              </a:ext>
            </a:extLst>
          </p:cNvPr>
          <p:cNvSpPr>
            <a:spLocks noGrp="1"/>
          </p:cNvSpPr>
          <p:nvPr>
            <p:ph type="ftr" sz="quarter" idx="11"/>
          </p:nvPr>
        </p:nvSpPr>
        <p:spPr/>
        <p:txBody>
          <a:bodyPr/>
          <a:lstStyle/>
          <a:p>
            <a:endParaRPr lang="en-US" dirty="0"/>
          </a:p>
        </p:txBody>
      </p:sp>
      <p:pic>
        <p:nvPicPr>
          <p:cNvPr id="6" name="Εικόνα 1">
            <a:extLst>
              <a:ext uri="{FF2B5EF4-FFF2-40B4-BE49-F238E27FC236}">
                <a16:creationId xmlns="" xmlns:a16="http://schemas.microsoft.com/office/drawing/2014/main" id="{BB30DC41-ED47-1045-9DC4-DCD674BD5D3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18902" y="5234305"/>
            <a:ext cx="1167130" cy="874395"/>
          </a:xfrm>
          <a:prstGeom prst="rect">
            <a:avLst/>
          </a:prstGeom>
          <a:noFill/>
          <a:ln>
            <a:noFill/>
          </a:ln>
        </p:spPr>
      </p:pic>
    </p:spTree>
    <p:extLst>
      <p:ext uri="{BB962C8B-B14F-4D97-AF65-F5344CB8AC3E}">
        <p14:creationId xmlns:p14="http://schemas.microsoft.com/office/powerpoint/2010/main" val="173496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ECE72F-1A17-43C1-8CEB-2D63D3B7927C}"/>
              </a:ext>
            </a:extLst>
          </p:cNvPr>
          <p:cNvSpPr>
            <a:spLocks noGrp="1"/>
          </p:cNvSpPr>
          <p:nvPr>
            <p:ph type="title"/>
          </p:nvPr>
        </p:nvSpPr>
        <p:spPr/>
        <p:txBody>
          <a:bodyPr>
            <a:normAutofit/>
          </a:bodyPr>
          <a:lstStyle/>
          <a:p>
            <a:r>
              <a:rPr lang="el-GR" sz="2800" b="1" dirty="0"/>
              <a:t>Ο ΡΟΛΟΣ του ΝΟΜΙΚΟΥ ΠΑΡΑΣΤΑΤΗ </a:t>
            </a:r>
            <a:r>
              <a:rPr lang="el-GR" sz="2800" b="1" dirty="0">
                <a:solidFill>
                  <a:srgbClr val="FF0000"/>
                </a:solidFill>
              </a:rPr>
              <a:t>ΠΡΙΝ</a:t>
            </a:r>
            <a:r>
              <a:rPr lang="el-GR" sz="2800" b="1" dirty="0"/>
              <a:t> την Υ.Α.Σ.</a:t>
            </a:r>
            <a:endParaRPr lang="el-GR" sz="2800" dirty="0"/>
          </a:p>
        </p:txBody>
      </p:sp>
      <p:sp>
        <p:nvSpPr>
          <p:cNvPr id="3" name="Content Placeholder 2">
            <a:extLst>
              <a:ext uri="{FF2B5EF4-FFF2-40B4-BE49-F238E27FC236}">
                <a16:creationId xmlns="" xmlns:a16="http://schemas.microsoft.com/office/drawing/2014/main" id="{66DC271A-347C-4A50-8AB5-C28237E17AF6}"/>
              </a:ext>
            </a:extLst>
          </p:cNvPr>
          <p:cNvSpPr>
            <a:spLocks noGrp="1"/>
          </p:cNvSpPr>
          <p:nvPr>
            <p:ph sz="half" idx="1"/>
          </p:nvPr>
        </p:nvSpPr>
        <p:spPr>
          <a:xfrm>
            <a:off x="923278" y="2560320"/>
            <a:ext cx="5093474" cy="3574150"/>
          </a:xfrm>
        </p:spPr>
        <p:txBody>
          <a:bodyPr>
            <a:normAutofit lnSpcReduction="10000"/>
          </a:bodyPr>
          <a:lstStyle/>
          <a:p>
            <a:pPr marL="0" indent="0">
              <a:buNone/>
            </a:pPr>
            <a:r>
              <a:rPr lang="el-GR" b="1" dirty="0"/>
              <a:t>	</a:t>
            </a:r>
            <a:endParaRPr lang="el-GR" b="1" u="sng" dirty="0" smtClean="0"/>
          </a:p>
          <a:p>
            <a:pPr lvl="1">
              <a:lnSpc>
                <a:spcPct val="150000"/>
              </a:lnSpc>
              <a:buFont typeface="Wingdings" charset="2"/>
              <a:buChar char="Ø"/>
            </a:pPr>
            <a:r>
              <a:rPr lang="el-GR" sz="1400" dirty="0" smtClean="0">
                <a:latin typeface="Arial" panose="020B0604020202020204" pitchFamily="34" charset="0"/>
                <a:cs typeface="Arial" panose="020B0604020202020204" pitchFamily="34" charset="0"/>
              </a:rPr>
              <a:t>Είναι αστική ή εμπορική διαφορά;</a:t>
            </a:r>
          </a:p>
          <a:p>
            <a:pPr lvl="1">
              <a:lnSpc>
                <a:spcPct val="150000"/>
              </a:lnSpc>
              <a:buFont typeface="Wingdings" charset="2"/>
              <a:buChar char="Ø"/>
            </a:pPr>
            <a:r>
              <a:rPr lang="el-GR" sz="1400" dirty="0" smtClean="0">
                <a:latin typeface="Arial" panose="020B0604020202020204" pitchFamily="34" charset="0"/>
                <a:cs typeface="Arial" panose="020B0604020202020204" pitchFamily="34" charset="0"/>
              </a:rPr>
              <a:t>Υφίσταται </a:t>
            </a:r>
            <a:r>
              <a:rPr lang="el-GR" sz="1400" dirty="0">
                <a:latin typeface="Arial" panose="020B0604020202020204" pitchFamily="34" charset="0"/>
                <a:cs typeface="Arial" panose="020B0604020202020204" pitchFamily="34" charset="0"/>
              </a:rPr>
              <a:t>εξουσία διαθέσεως;</a:t>
            </a:r>
          </a:p>
          <a:p>
            <a:pPr lvl="1">
              <a:lnSpc>
                <a:spcPct val="150000"/>
              </a:lnSpc>
              <a:buFont typeface="Wingdings" charset="2"/>
              <a:buChar char="Ø"/>
            </a:pPr>
            <a:r>
              <a:rPr lang="el-GR" sz="1400" dirty="0">
                <a:latin typeface="Arial" panose="020B0604020202020204" pitchFamily="34" charset="0"/>
                <a:cs typeface="Arial" panose="020B0604020202020204" pitchFamily="34" charset="0"/>
              </a:rPr>
              <a:t>Υφίσταται υποχρεωτικότητα;</a:t>
            </a:r>
          </a:p>
          <a:p>
            <a:pPr lvl="1">
              <a:lnSpc>
                <a:spcPct val="150000"/>
              </a:lnSpc>
              <a:buFont typeface="Wingdings" charset="2"/>
              <a:buChar char="Ø"/>
            </a:pPr>
            <a:r>
              <a:rPr lang="el-GR" sz="1400" dirty="0">
                <a:latin typeface="Arial" panose="020B0604020202020204" pitchFamily="34" charset="0"/>
                <a:cs typeface="Arial" panose="020B0604020202020204" pitchFamily="34" charset="0"/>
              </a:rPr>
              <a:t>Επικοινωνία με τον εντολέα μας</a:t>
            </a:r>
          </a:p>
          <a:p>
            <a:pPr lvl="1">
              <a:lnSpc>
                <a:spcPct val="150000"/>
              </a:lnSpc>
              <a:buFont typeface="Wingdings" charset="2"/>
              <a:buChar char="Ø"/>
            </a:pPr>
            <a:r>
              <a:rPr lang="el-GR" sz="1400" dirty="0">
                <a:latin typeface="Arial" panose="020B0604020202020204" pitchFamily="34" charset="0"/>
                <a:cs typeface="Arial" panose="020B0604020202020204" pitchFamily="34" charset="0"/>
              </a:rPr>
              <a:t>Έλεγχος δικονομικών προθεσμιών</a:t>
            </a:r>
          </a:p>
          <a:p>
            <a:pPr lvl="1">
              <a:buFont typeface="Wingdings" charset="2"/>
              <a:buChar char="Ø"/>
            </a:pPr>
            <a:endParaRPr lang="el-GR" sz="18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 xmlns:a16="http://schemas.microsoft.com/office/drawing/2014/main" id="{EBD8CBE8-7759-4742-9826-AC6084A45DA4}"/>
              </a:ext>
            </a:extLst>
          </p:cNvPr>
          <p:cNvSpPr>
            <a:spLocks noGrp="1"/>
          </p:cNvSpPr>
          <p:nvPr>
            <p:ph sz="half" idx="2"/>
          </p:nvPr>
        </p:nvSpPr>
        <p:spPr>
          <a:xfrm>
            <a:off x="6096000" y="2560320"/>
            <a:ext cx="4803648" cy="3661186"/>
          </a:xfrm>
        </p:spPr>
        <p:txBody>
          <a:bodyPr>
            <a:normAutofit lnSpcReduction="10000"/>
          </a:bodyPr>
          <a:lstStyle/>
          <a:p>
            <a:pPr lvl="1">
              <a:lnSpc>
                <a:spcPct val="150000"/>
              </a:lnSpc>
              <a:buFont typeface="Wingdings" charset="2"/>
              <a:buChar char="Ø"/>
            </a:pPr>
            <a:r>
              <a:rPr lang="el-GR" sz="1400" dirty="0">
                <a:latin typeface="Arial" panose="020B0604020202020204" pitchFamily="34" charset="0"/>
                <a:cs typeface="Arial" panose="020B0604020202020204" pitchFamily="34" charset="0"/>
              </a:rPr>
              <a:t>Επιλογή διαμεσολαβητή</a:t>
            </a:r>
          </a:p>
          <a:p>
            <a:pPr lvl="1">
              <a:lnSpc>
                <a:spcPct val="150000"/>
              </a:lnSpc>
              <a:buFont typeface="Wingdings" charset="2"/>
              <a:buChar char="Ø"/>
            </a:pPr>
            <a:r>
              <a:rPr lang="el-GR" sz="1400" dirty="0">
                <a:latin typeface="Arial" panose="020B0604020202020204" pitchFamily="34" charset="0"/>
                <a:cs typeface="Arial" panose="020B0604020202020204" pitchFamily="34" charset="0"/>
              </a:rPr>
              <a:t>Ενημέρωση του διαμεσολαβητή για τη φύση της διαφοράς</a:t>
            </a:r>
          </a:p>
          <a:p>
            <a:pPr lvl="1">
              <a:lnSpc>
                <a:spcPct val="150000"/>
              </a:lnSpc>
              <a:buFont typeface="Wingdings" charset="2"/>
              <a:buChar char="Ø"/>
            </a:pPr>
            <a:r>
              <a:rPr lang="el-GR" sz="1400" dirty="0">
                <a:latin typeface="Arial" panose="020B0604020202020204" pitchFamily="34" charset="0"/>
                <a:cs typeface="Arial" panose="020B0604020202020204" pitchFamily="34" charset="0"/>
              </a:rPr>
              <a:t>Παρευρισκόμενα πρόσωπα στη διαμεσολάβηση (τυχόν εξουσιοδοτήσεις)</a:t>
            </a:r>
          </a:p>
          <a:p>
            <a:pPr lvl="1">
              <a:lnSpc>
                <a:spcPct val="150000"/>
              </a:lnSpc>
              <a:buFont typeface="Wingdings" charset="2"/>
              <a:buChar char="Ø"/>
            </a:pPr>
            <a:r>
              <a:rPr lang="el-GR" sz="1400" dirty="0">
                <a:latin typeface="Arial" panose="020B0604020202020204" pitchFamily="34" charset="0"/>
                <a:cs typeface="Arial" panose="020B0604020202020204" pitchFamily="34" charset="0"/>
              </a:rPr>
              <a:t>Διαδικαστικά θέματα (χώρος, χρόνος, αμοιβή δική του αλλά και του διαμεσολαβητή)</a:t>
            </a:r>
          </a:p>
          <a:p>
            <a:pPr lvl="1">
              <a:lnSpc>
                <a:spcPct val="150000"/>
              </a:lnSpc>
              <a:buFont typeface="Wingdings" charset="2"/>
              <a:buChar char="Ø"/>
            </a:pPr>
            <a:r>
              <a:rPr lang="el-GR" sz="1400" dirty="0">
                <a:latin typeface="Arial" panose="020B0604020202020204" pitchFamily="34" charset="0"/>
                <a:cs typeface="Arial" panose="020B0604020202020204" pitchFamily="34" charset="0"/>
              </a:rPr>
              <a:t>Προετοιμασία για Συμφωνία υπαγωγής σε διαμεσολάβηση </a:t>
            </a:r>
            <a:r>
              <a:rPr lang="el-GR" sz="1400" i="1" dirty="0">
                <a:latin typeface="Arial" panose="020B0604020202020204" pitchFamily="34" charset="0"/>
                <a:cs typeface="Arial" panose="020B0604020202020204" pitchFamily="34" charset="0"/>
              </a:rPr>
              <a:t>(εάν ακολουθήσει η </a:t>
            </a:r>
            <a:r>
              <a:rPr lang="el-GR" sz="1400" i="1" dirty="0" smtClean="0">
                <a:latin typeface="Arial" panose="020B0604020202020204" pitchFamily="34" charset="0"/>
                <a:cs typeface="Arial" panose="020B0604020202020204" pitchFamily="34" charset="0"/>
              </a:rPr>
              <a:t>εκούσια </a:t>
            </a:r>
            <a:r>
              <a:rPr lang="el-GR" sz="1400" i="1" dirty="0">
                <a:latin typeface="Arial" panose="020B0604020202020204" pitchFamily="34" charset="0"/>
                <a:cs typeface="Arial" panose="020B0604020202020204" pitchFamily="34" charset="0"/>
              </a:rPr>
              <a:t>διαμεσολάβηση)</a:t>
            </a:r>
          </a:p>
        </p:txBody>
      </p:sp>
      <p:pic>
        <p:nvPicPr>
          <p:cNvPr id="5" name="Εικόνα 1">
            <a:extLst>
              <a:ext uri="{FF2B5EF4-FFF2-40B4-BE49-F238E27FC236}">
                <a16:creationId xmlns="" xmlns:a16="http://schemas.microsoft.com/office/drawing/2014/main" id="{8CCF64FF-9EAA-4F88-8AFB-433AB179853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2835" y="5415380"/>
            <a:ext cx="1064439" cy="641568"/>
          </a:xfrm>
          <a:prstGeom prst="rect">
            <a:avLst/>
          </a:prstGeom>
          <a:noFill/>
          <a:ln>
            <a:noFill/>
          </a:ln>
        </p:spPr>
      </p:pic>
    </p:spTree>
    <p:extLst>
      <p:ext uri="{BB962C8B-B14F-4D97-AF65-F5344CB8AC3E}">
        <p14:creationId xmlns:p14="http://schemas.microsoft.com/office/powerpoint/2010/main" val="4285048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ECE72F-1A17-43C1-8CEB-2D63D3B7927C}"/>
              </a:ext>
            </a:extLst>
          </p:cNvPr>
          <p:cNvSpPr>
            <a:spLocks noGrp="1"/>
          </p:cNvSpPr>
          <p:nvPr>
            <p:ph type="title"/>
          </p:nvPr>
        </p:nvSpPr>
        <p:spPr/>
        <p:txBody>
          <a:bodyPr>
            <a:normAutofit/>
          </a:bodyPr>
          <a:lstStyle/>
          <a:p>
            <a:r>
              <a:rPr lang="el-GR" sz="2800" b="1" dirty="0"/>
              <a:t>Ο ΡΟΛΟΣ του ΝΟΜΙΚΟΥ ΠΑΡΑΣΤΑΤΗ </a:t>
            </a:r>
            <a:r>
              <a:rPr lang="el-GR" sz="2800" b="1" dirty="0">
                <a:solidFill>
                  <a:srgbClr val="FF0000"/>
                </a:solidFill>
              </a:rPr>
              <a:t>ΠΡΙΝ</a:t>
            </a:r>
            <a:r>
              <a:rPr lang="el-GR" sz="2800" b="1" dirty="0"/>
              <a:t> την Υ.Α.Σ</a:t>
            </a:r>
            <a:r>
              <a:rPr lang="el-GR" sz="2800" b="1" dirty="0" smtClean="0"/>
              <a:t>.</a:t>
            </a:r>
            <a:endParaRPr lang="el-GR" sz="2800" dirty="0"/>
          </a:p>
        </p:txBody>
      </p:sp>
      <p:sp>
        <p:nvSpPr>
          <p:cNvPr id="3" name="Content Placeholder 2">
            <a:extLst>
              <a:ext uri="{FF2B5EF4-FFF2-40B4-BE49-F238E27FC236}">
                <a16:creationId xmlns="" xmlns:a16="http://schemas.microsoft.com/office/drawing/2014/main" id="{66DC271A-347C-4A50-8AB5-C28237E17AF6}"/>
              </a:ext>
            </a:extLst>
          </p:cNvPr>
          <p:cNvSpPr>
            <a:spLocks noGrp="1"/>
          </p:cNvSpPr>
          <p:nvPr>
            <p:ph sz="half" idx="1"/>
          </p:nvPr>
        </p:nvSpPr>
        <p:spPr>
          <a:xfrm>
            <a:off x="869795" y="2083104"/>
            <a:ext cx="5146957" cy="4051365"/>
          </a:xfrm>
        </p:spPr>
        <p:txBody>
          <a:bodyPr>
            <a:normAutofit/>
          </a:bodyPr>
          <a:lstStyle/>
          <a:p>
            <a:pPr marL="0" indent="0">
              <a:buNone/>
            </a:pPr>
            <a:r>
              <a:rPr lang="el-GR" b="1" dirty="0"/>
              <a:t>	</a:t>
            </a:r>
            <a:endParaRPr lang="el-GR" sz="1400" dirty="0">
              <a:latin typeface="Arial" panose="020B0604020202020204" pitchFamily="34" charset="0"/>
              <a:cs typeface="Arial" panose="020B0604020202020204" pitchFamily="34" charset="0"/>
            </a:endParaRPr>
          </a:p>
          <a:p>
            <a:pPr lvl="1">
              <a:buFont typeface="Wingdings" charset="2"/>
              <a:buChar char="Ø"/>
            </a:pPr>
            <a:r>
              <a:rPr lang="el-GR" sz="1400" b="1" dirty="0">
                <a:latin typeface="Arial" panose="020B0604020202020204" pitchFamily="34" charset="0"/>
                <a:cs typeface="Arial" panose="020B0604020202020204" pitchFamily="34" charset="0"/>
              </a:rPr>
              <a:t>Αν εκπροσωπεί το επισπεύδον μέρος</a:t>
            </a:r>
          </a:p>
          <a:p>
            <a:pPr lvl="1">
              <a:buFont typeface="Wingdings" charset="2"/>
              <a:buChar char="Ø"/>
            </a:pPr>
            <a:r>
              <a:rPr lang="el-GR" sz="1400" dirty="0">
                <a:latin typeface="Arial" panose="020B0604020202020204" pitchFamily="34" charset="0"/>
                <a:cs typeface="Arial" panose="020B0604020202020204" pitchFamily="34" charset="0"/>
              </a:rPr>
              <a:t>Πρόταση για το ποιος Διαμεσολαβητής θα αναλάβει την  ΥΑΣ  προς την άλλη πλευρά</a:t>
            </a:r>
          </a:p>
          <a:p>
            <a:pPr lvl="1">
              <a:buFont typeface="Wingdings" charset="2"/>
              <a:buChar char="Ø"/>
            </a:pPr>
            <a:r>
              <a:rPr lang="el-GR" sz="1400" dirty="0">
                <a:latin typeface="Arial" panose="020B0604020202020204" pitchFamily="34" charset="0"/>
                <a:cs typeface="Arial" panose="020B0604020202020204" pitchFamily="34" charset="0"/>
              </a:rPr>
              <a:t>Υποβολή Αιτήματος προς την ΚΕΔ αν δεν εγκριθεί ο  προταθείς Διαμεσολαβητής από το έτερο μέρος</a:t>
            </a:r>
          </a:p>
          <a:p>
            <a:pPr lvl="1">
              <a:buFont typeface="Wingdings" charset="2"/>
              <a:buChar char="Ø"/>
            </a:pPr>
            <a:r>
              <a:rPr lang="el-GR" sz="1400" dirty="0">
                <a:latin typeface="Arial" panose="020B0604020202020204" pitchFamily="34" charset="0"/>
                <a:cs typeface="Arial" panose="020B0604020202020204" pitchFamily="34" charset="0"/>
              </a:rPr>
              <a:t>Αποστολή του Αιτήματος Προσφυγής στη Διαμεσολάβηση προς τον διορισθέντα Διαμεσολαβητή (Πραγματοποίηση ΥΑΣ μέσα σε 20 ημέρες από την αποστολή του Αιτήματος)</a:t>
            </a:r>
          </a:p>
          <a:p>
            <a:pPr lvl="1">
              <a:buFont typeface="Wingdings" charset="2"/>
              <a:buChar char="Ø"/>
            </a:pPr>
            <a:r>
              <a:rPr lang="el-GR" sz="1400" dirty="0">
                <a:latin typeface="Arial" panose="020B0604020202020204" pitchFamily="34" charset="0"/>
                <a:cs typeface="Arial" panose="020B0604020202020204" pitchFamily="34" charset="0"/>
              </a:rPr>
              <a:t>Συνεννόηση με το Διαμεσολαβητή για την ημερομηνία πραγματοποίησης της ΥΑΣ</a:t>
            </a:r>
          </a:p>
          <a:p>
            <a:pPr marL="457200" lvl="1" indent="0">
              <a:buNone/>
            </a:pPr>
            <a:endParaRPr lang="el-GR" sz="18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 xmlns:a16="http://schemas.microsoft.com/office/drawing/2014/main" id="{EBD8CBE8-7759-4742-9826-AC6084A45DA4}"/>
              </a:ext>
            </a:extLst>
          </p:cNvPr>
          <p:cNvSpPr>
            <a:spLocks noGrp="1"/>
          </p:cNvSpPr>
          <p:nvPr>
            <p:ph sz="half" idx="2"/>
          </p:nvPr>
        </p:nvSpPr>
        <p:spPr>
          <a:xfrm>
            <a:off x="6016752" y="2170141"/>
            <a:ext cx="4882896" cy="4051366"/>
          </a:xfrm>
        </p:spPr>
        <p:txBody>
          <a:bodyPr>
            <a:normAutofit/>
          </a:bodyPr>
          <a:lstStyle/>
          <a:p>
            <a:pPr lvl="1">
              <a:buFont typeface="Wingdings" charset="2"/>
              <a:buChar char="Ø"/>
            </a:pPr>
            <a:endParaRPr lang="el-GR" sz="1400" b="1" dirty="0">
              <a:latin typeface="Arial" panose="020B0604020202020204" pitchFamily="34" charset="0"/>
              <a:cs typeface="Arial" panose="020B0604020202020204" pitchFamily="34" charset="0"/>
            </a:endParaRPr>
          </a:p>
          <a:p>
            <a:pPr lvl="1">
              <a:lnSpc>
                <a:spcPct val="150000"/>
              </a:lnSpc>
              <a:buFont typeface="Wingdings" charset="2"/>
              <a:buChar char="Ø"/>
            </a:pPr>
            <a:r>
              <a:rPr lang="el-GR" sz="1400" b="1" dirty="0" smtClean="0">
                <a:latin typeface="Arial" panose="020B0604020202020204" pitchFamily="34" charset="0"/>
                <a:cs typeface="Arial" panose="020B0604020202020204" pitchFamily="34" charset="0"/>
              </a:rPr>
              <a:t>Αν </a:t>
            </a:r>
            <a:r>
              <a:rPr lang="el-GR" sz="1400" b="1" dirty="0">
                <a:latin typeface="Arial" panose="020B0604020202020204" pitchFamily="34" charset="0"/>
                <a:cs typeface="Arial" panose="020B0604020202020204" pitchFamily="34" charset="0"/>
              </a:rPr>
              <a:t>εκπροσωπεί το έτερο μέρος της Διαφοράς</a:t>
            </a:r>
            <a:endParaRPr lang="el-GR" sz="1400" i="1" dirty="0">
              <a:latin typeface="Arial" panose="020B0604020202020204" pitchFamily="34" charset="0"/>
              <a:cs typeface="Arial" panose="020B0604020202020204" pitchFamily="34" charset="0"/>
            </a:endParaRPr>
          </a:p>
          <a:p>
            <a:pPr lvl="1">
              <a:lnSpc>
                <a:spcPct val="150000"/>
              </a:lnSpc>
              <a:buFont typeface="Wingdings" charset="2"/>
              <a:buChar char="Ø"/>
            </a:pPr>
            <a:r>
              <a:rPr lang="el-GR" sz="1400" dirty="0">
                <a:latin typeface="Arial" panose="020B0604020202020204" pitchFamily="34" charset="0"/>
                <a:cs typeface="Arial" panose="020B0604020202020204" pitchFamily="34" charset="0"/>
              </a:rPr>
              <a:t>Υποστήριξη του εντολέα μας ως προς την Έγκριση του προτεινόμενου Διαμεσολαβητή από το επισπεύδον μέρος</a:t>
            </a:r>
          </a:p>
          <a:p>
            <a:pPr lvl="1">
              <a:lnSpc>
                <a:spcPct val="150000"/>
              </a:lnSpc>
              <a:buFont typeface="Wingdings" charset="2"/>
              <a:buChar char="Ø"/>
            </a:pPr>
            <a:r>
              <a:rPr lang="el-GR" sz="1400" dirty="0">
                <a:latin typeface="Arial" panose="020B0604020202020204" pitchFamily="34" charset="0"/>
                <a:cs typeface="Arial" panose="020B0604020202020204" pitchFamily="34" charset="0"/>
              </a:rPr>
              <a:t>Επικοινωνία με τον διορισθέντα Διαμεσολαβητή</a:t>
            </a:r>
          </a:p>
          <a:p>
            <a:pPr lvl="1">
              <a:lnSpc>
                <a:spcPct val="150000"/>
              </a:lnSpc>
              <a:buFont typeface="Wingdings" charset="2"/>
              <a:buChar char="Ø"/>
            </a:pPr>
            <a:r>
              <a:rPr lang="el-GR" sz="1400" dirty="0">
                <a:latin typeface="Arial" panose="020B0604020202020204" pitchFamily="34" charset="0"/>
                <a:cs typeface="Arial" panose="020B0604020202020204" pitchFamily="34" charset="0"/>
              </a:rPr>
              <a:t>Συνεννόηση με το Διαμεσολαβητή για την ημερομηνία πραγματοποίησης της ΥΑΣ</a:t>
            </a:r>
          </a:p>
          <a:p>
            <a:pPr lvl="1">
              <a:buFontTx/>
              <a:buChar char="-"/>
            </a:pPr>
            <a:endParaRPr lang="el-GR" sz="1400" dirty="0">
              <a:latin typeface="Arial" panose="020B0604020202020204" pitchFamily="34" charset="0"/>
              <a:cs typeface="Arial" panose="020B0604020202020204" pitchFamily="34" charset="0"/>
            </a:endParaRPr>
          </a:p>
        </p:txBody>
      </p:sp>
      <p:pic>
        <p:nvPicPr>
          <p:cNvPr id="5" name="Εικόνα 1">
            <a:extLst>
              <a:ext uri="{FF2B5EF4-FFF2-40B4-BE49-F238E27FC236}">
                <a16:creationId xmlns="" xmlns:a16="http://schemas.microsoft.com/office/drawing/2014/main" id="{8CCF64FF-9EAA-4F88-8AFB-433AB179853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2835" y="5415380"/>
            <a:ext cx="1064439" cy="641568"/>
          </a:xfrm>
          <a:prstGeom prst="rect">
            <a:avLst/>
          </a:prstGeom>
          <a:noFill/>
          <a:ln>
            <a:noFill/>
          </a:ln>
        </p:spPr>
      </p:pic>
    </p:spTree>
    <p:extLst>
      <p:ext uri="{BB962C8B-B14F-4D97-AF65-F5344CB8AC3E}">
        <p14:creationId xmlns:p14="http://schemas.microsoft.com/office/powerpoint/2010/main" val="2525334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ECE72F-1A17-43C1-8CEB-2D63D3B7927C}"/>
              </a:ext>
            </a:extLst>
          </p:cNvPr>
          <p:cNvSpPr>
            <a:spLocks noGrp="1"/>
          </p:cNvSpPr>
          <p:nvPr>
            <p:ph type="title"/>
          </p:nvPr>
        </p:nvSpPr>
        <p:spPr/>
        <p:txBody>
          <a:bodyPr>
            <a:normAutofit/>
          </a:bodyPr>
          <a:lstStyle/>
          <a:p>
            <a:r>
              <a:rPr lang="el-GR" sz="2800" b="1" dirty="0"/>
              <a:t>Ο ΡΟΛΟΣ του ΔΙΑΜΕΣΟΛΑΒΗΤΗ </a:t>
            </a:r>
            <a:r>
              <a:rPr lang="el-GR" sz="2800" b="1" dirty="0">
                <a:solidFill>
                  <a:srgbClr val="FF0000"/>
                </a:solidFill>
              </a:rPr>
              <a:t>ΠΡΙΝ</a:t>
            </a:r>
            <a:r>
              <a:rPr lang="el-GR" sz="2800" b="1" dirty="0"/>
              <a:t> την Υ.Α.Σ</a:t>
            </a:r>
            <a:r>
              <a:rPr lang="el-GR" sz="2800" b="1" dirty="0" smtClean="0"/>
              <a:t>.</a:t>
            </a:r>
            <a:endParaRPr lang="el-GR" sz="2800" dirty="0"/>
          </a:p>
        </p:txBody>
      </p:sp>
      <p:sp>
        <p:nvSpPr>
          <p:cNvPr id="3" name="Content Placeholder 2">
            <a:extLst>
              <a:ext uri="{FF2B5EF4-FFF2-40B4-BE49-F238E27FC236}">
                <a16:creationId xmlns="" xmlns:a16="http://schemas.microsoft.com/office/drawing/2014/main" id="{66DC271A-347C-4A50-8AB5-C28237E17AF6}"/>
              </a:ext>
            </a:extLst>
          </p:cNvPr>
          <p:cNvSpPr>
            <a:spLocks noGrp="1"/>
          </p:cNvSpPr>
          <p:nvPr>
            <p:ph sz="half" idx="1"/>
          </p:nvPr>
        </p:nvSpPr>
        <p:spPr>
          <a:xfrm>
            <a:off x="914400" y="1906859"/>
            <a:ext cx="5102352" cy="4227610"/>
          </a:xfrm>
        </p:spPr>
        <p:txBody>
          <a:bodyPr>
            <a:normAutofit/>
          </a:bodyPr>
          <a:lstStyle/>
          <a:p>
            <a:pPr marL="0" indent="0">
              <a:buNone/>
            </a:pPr>
            <a:r>
              <a:rPr lang="el-GR" b="1" dirty="0"/>
              <a:t>	</a:t>
            </a:r>
            <a:endParaRPr lang="el-GR" sz="1400" dirty="0">
              <a:latin typeface="Arial" panose="020B0604020202020204" pitchFamily="34" charset="0"/>
              <a:cs typeface="Arial" panose="020B0604020202020204" pitchFamily="34" charset="0"/>
            </a:endParaRPr>
          </a:p>
          <a:p>
            <a:pPr lvl="1">
              <a:buFont typeface="Wingdings" charset="2"/>
              <a:buChar char="Ø"/>
            </a:pPr>
            <a:endParaRPr lang="en-US" sz="1400" dirty="0" smtClean="0">
              <a:latin typeface="Arial" panose="020B0604020202020204" pitchFamily="34" charset="0"/>
              <a:cs typeface="Arial" panose="020B0604020202020204" pitchFamily="34" charset="0"/>
            </a:endParaRPr>
          </a:p>
          <a:p>
            <a:pPr lvl="1">
              <a:buFont typeface="Wingdings" charset="2"/>
              <a:buChar char="Ø"/>
            </a:pPr>
            <a:r>
              <a:rPr lang="el-GR" sz="1400" dirty="0" smtClean="0">
                <a:latin typeface="Arial" panose="020B0604020202020204" pitchFamily="34" charset="0"/>
                <a:cs typeface="Arial" panose="020B0604020202020204" pitchFamily="34" charset="0"/>
              </a:rPr>
              <a:t>Επικοινωνία </a:t>
            </a:r>
            <a:r>
              <a:rPr lang="el-GR" sz="1400" dirty="0">
                <a:latin typeface="Arial" panose="020B0604020202020204" pitchFamily="34" charset="0"/>
                <a:cs typeface="Arial" panose="020B0604020202020204" pitchFamily="34" charset="0"/>
              </a:rPr>
              <a:t>με τους Δικηγόρους και τα Μέρη της Διαφοράς – ενημέρωση και διερεύνηση της δυνατότητας έγκρισης από το</a:t>
            </a:r>
          </a:p>
          <a:p>
            <a:pPr lvl="1">
              <a:buFont typeface="Wingdings" charset="2"/>
              <a:buChar char="Ø"/>
            </a:pPr>
            <a:r>
              <a:rPr lang="el-GR" sz="1400" dirty="0">
                <a:latin typeface="Arial" panose="020B0604020202020204" pitchFamily="34" charset="0"/>
                <a:cs typeface="Arial" panose="020B0604020202020204" pitchFamily="34" charset="0"/>
              </a:rPr>
              <a:t> Μετά το διορισμό του είτε μετά την έγκριση του καθ</a:t>
            </a:r>
            <a:r>
              <a:rPr lang="el-GR" sz="1400" dirty="0" smtClean="0">
                <a:latin typeface="Arial" panose="020B0604020202020204" pitchFamily="34" charset="0"/>
                <a:cs typeface="Arial" panose="020B0604020202020204" pitchFamily="34" charset="0"/>
              </a:rPr>
              <a:t>’ ου </a:t>
            </a:r>
            <a:r>
              <a:rPr lang="el-GR" sz="1400" dirty="0">
                <a:latin typeface="Arial" panose="020B0604020202020204" pitchFamily="34" charset="0"/>
                <a:cs typeface="Arial" panose="020B0604020202020204" pitchFamily="34" charset="0"/>
              </a:rPr>
              <a:t>μέρους είτε από την ΚΕΔ, παραλαβή Αιτήματος από Επισπεύδον Μέρος</a:t>
            </a:r>
          </a:p>
          <a:p>
            <a:pPr lvl="1">
              <a:buFont typeface="Wingdings" charset="2"/>
              <a:buChar char="Ø"/>
            </a:pPr>
            <a:r>
              <a:rPr lang="el-GR" sz="1400" dirty="0">
                <a:latin typeface="Arial" panose="020B0604020202020204" pitchFamily="34" charset="0"/>
                <a:cs typeface="Arial" panose="020B0604020202020204" pitchFamily="34" charset="0"/>
              </a:rPr>
              <a:t>Συνεννόηση με τα Μέρη και τους Νομικούς Παραστάτες Δικηγόρους  για την ημερομηνία πραγματοποίησης της ΥΑΣ</a:t>
            </a:r>
          </a:p>
        </p:txBody>
      </p:sp>
      <p:sp>
        <p:nvSpPr>
          <p:cNvPr id="4" name="Content Placeholder 3">
            <a:extLst>
              <a:ext uri="{FF2B5EF4-FFF2-40B4-BE49-F238E27FC236}">
                <a16:creationId xmlns="" xmlns:a16="http://schemas.microsoft.com/office/drawing/2014/main" id="{EBD8CBE8-7759-4742-9826-AC6084A45DA4}"/>
              </a:ext>
            </a:extLst>
          </p:cNvPr>
          <p:cNvSpPr>
            <a:spLocks noGrp="1"/>
          </p:cNvSpPr>
          <p:nvPr>
            <p:ph sz="half" idx="2"/>
          </p:nvPr>
        </p:nvSpPr>
        <p:spPr>
          <a:xfrm>
            <a:off x="6016752" y="2408663"/>
            <a:ext cx="4882896" cy="3812844"/>
          </a:xfrm>
        </p:spPr>
        <p:txBody>
          <a:bodyPr>
            <a:normAutofit/>
          </a:bodyPr>
          <a:lstStyle/>
          <a:p>
            <a:pPr lvl="1">
              <a:buFont typeface="Wingdings" charset="2"/>
              <a:buChar char="Ø"/>
            </a:pPr>
            <a:endParaRPr lang="en-US" sz="1400" dirty="0" smtClean="0">
              <a:latin typeface="Arial" panose="020B0604020202020204" pitchFamily="34" charset="0"/>
              <a:cs typeface="Arial" panose="020B0604020202020204" pitchFamily="34" charset="0"/>
            </a:endParaRPr>
          </a:p>
          <a:p>
            <a:pPr lvl="1">
              <a:lnSpc>
                <a:spcPct val="150000"/>
              </a:lnSpc>
              <a:buFont typeface="Wingdings" charset="2"/>
              <a:buChar char="Ø"/>
            </a:pPr>
            <a:r>
              <a:rPr lang="el-GR" sz="1400" dirty="0" smtClean="0">
                <a:latin typeface="Arial" panose="020B0604020202020204" pitchFamily="34" charset="0"/>
                <a:cs typeface="Arial" panose="020B0604020202020204" pitchFamily="34" charset="0"/>
              </a:rPr>
              <a:t>Αποστολή </a:t>
            </a:r>
            <a:r>
              <a:rPr lang="el-GR" sz="1400" dirty="0">
                <a:latin typeface="Arial" panose="020B0604020202020204" pitchFamily="34" charset="0"/>
                <a:cs typeface="Arial" panose="020B0604020202020204" pitchFamily="34" charset="0"/>
              </a:rPr>
              <a:t>Γνωστοποίησης προς τα Μέρη 5 τουλάχιστον ημέρες πριν την ημερομηνία πραγματοποίησης της ΥΑΣ</a:t>
            </a:r>
            <a:endParaRPr lang="el-GR" sz="1400" b="1" dirty="0">
              <a:latin typeface="Arial" panose="020B0604020202020204" pitchFamily="34" charset="0"/>
              <a:cs typeface="Arial" panose="020B0604020202020204" pitchFamily="34" charset="0"/>
            </a:endParaRPr>
          </a:p>
          <a:p>
            <a:pPr lvl="1">
              <a:lnSpc>
                <a:spcPct val="150000"/>
              </a:lnSpc>
              <a:buFont typeface="Wingdings" charset="2"/>
              <a:buChar char="Ø"/>
            </a:pPr>
            <a:r>
              <a:rPr lang="el-GR" sz="1400" dirty="0">
                <a:latin typeface="Arial" panose="020B0604020202020204" pitchFamily="34" charset="0"/>
                <a:cs typeface="Arial" panose="020B0604020202020204" pitchFamily="34" charset="0"/>
              </a:rPr>
              <a:t>Οργάνωσης των </a:t>
            </a:r>
            <a:r>
              <a:rPr lang="el-GR" sz="1400" dirty="0" smtClean="0">
                <a:latin typeface="Arial" panose="020B0604020202020204" pitchFamily="34" charset="0"/>
                <a:cs typeface="Arial" panose="020B0604020202020204" pitchFamily="34" charset="0"/>
              </a:rPr>
              <a:t>λεπτομερειών </a:t>
            </a:r>
            <a:r>
              <a:rPr lang="el-GR" sz="1400" dirty="0">
                <a:latin typeface="Arial" panose="020B0604020202020204" pitchFamily="34" charset="0"/>
                <a:cs typeface="Arial" panose="020B0604020202020204" pitchFamily="34" charset="0"/>
              </a:rPr>
              <a:t>της διαδικασίας της ΥΑΣ (λχ ενδεχόμενη διαδικτυακή παρουσία των Μερών</a:t>
            </a:r>
            <a:r>
              <a:rPr lang="el-GR" sz="1400" b="1" dirty="0">
                <a:latin typeface="Arial" panose="020B0604020202020204" pitchFamily="34" charset="0"/>
                <a:cs typeface="Arial" panose="020B0604020202020204" pitchFamily="34" charset="0"/>
              </a:rPr>
              <a:t>)</a:t>
            </a:r>
            <a:endParaRPr lang="el-GR" sz="1400" dirty="0">
              <a:latin typeface="Arial" panose="020B0604020202020204" pitchFamily="34" charset="0"/>
              <a:cs typeface="Arial" panose="020B0604020202020204" pitchFamily="34" charset="0"/>
            </a:endParaRPr>
          </a:p>
        </p:txBody>
      </p:sp>
      <p:pic>
        <p:nvPicPr>
          <p:cNvPr id="5" name="Εικόνα 1">
            <a:extLst>
              <a:ext uri="{FF2B5EF4-FFF2-40B4-BE49-F238E27FC236}">
                <a16:creationId xmlns="" xmlns:a16="http://schemas.microsoft.com/office/drawing/2014/main" id="{8CCF64FF-9EAA-4F88-8AFB-433AB179853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2835" y="5415380"/>
            <a:ext cx="1064439" cy="641568"/>
          </a:xfrm>
          <a:prstGeom prst="rect">
            <a:avLst/>
          </a:prstGeom>
          <a:noFill/>
          <a:ln>
            <a:noFill/>
          </a:ln>
        </p:spPr>
      </p:pic>
    </p:spTree>
    <p:extLst>
      <p:ext uri="{BB962C8B-B14F-4D97-AF65-F5344CB8AC3E}">
        <p14:creationId xmlns:p14="http://schemas.microsoft.com/office/powerpoint/2010/main" val="357069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a:t>Ο ΡΟΛΟΣ του ΝΟΜΙΚΟΥ ΠΑΡΑΣΤΑΤΗ </a:t>
            </a:r>
            <a:r>
              <a:rPr lang="el-GR" sz="2800" b="1" dirty="0">
                <a:solidFill>
                  <a:srgbClr val="FF0000"/>
                </a:solidFill>
              </a:rPr>
              <a:t>ΚΑΤΑ</a:t>
            </a:r>
            <a:r>
              <a:rPr lang="el-GR" sz="2800" b="1" dirty="0"/>
              <a:t> την Υ.Α.Σ.</a:t>
            </a:r>
            <a:endParaRPr lang="el-GR" sz="28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834502" y="2530136"/>
            <a:ext cx="10062096" cy="3604334"/>
          </a:xfrm>
        </p:spPr>
        <p:txBody>
          <a:bodyPr>
            <a:noAutofit/>
          </a:bodyPr>
          <a:lstStyle/>
          <a:p>
            <a:pPr>
              <a:buFont typeface="Wingdings" panose="05000000000000000000" pitchFamily="2" charset="2"/>
              <a:buChar char="Ø"/>
            </a:pPr>
            <a:endParaRPr lang="en-US" sz="1400" dirty="0" smtClean="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Ø"/>
            </a:pPr>
            <a:r>
              <a:rPr lang="el-GR" sz="1400" dirty="0" smtClean="0">
                <a:latin typeface="Arial" panose="020B0604020202020204" pitchFamily="34" charset="0"/>
                <a:cs typeface="Arial" panose="020B0604020202020204" pitchFamily="34" charset="0"/>
              </a:rPr>
              <a:t>Διασφαλίζουμε </a:t>
            </a:r>
            <a:r>
              <a:rPr lang="el-GR" sz="1400" dirty="0">
                <a:latin typeface="Arial" panose="020B0604020202020204" pitchFamily="34" charset="0"/>
                <a:cs typeface="Arial" panose="020B0604020202020204" pitchFamily="34" charset="0"/>
              </a:rPr>
              <a:t>τη φυσική παρουσία του εντολέα μας (ή νόμιμου αντιπροσώπου ΝΠ)</a:t>
            </a:r>
          </a:p>
          <a:p>
            <a:pPr>
              <a:lnSpc>
                <a:spcPct val="150000"/>
              </a:lnSpc>
              <a:buFont typeface="Wingdings" panose="05000000000000000000" pitchFamily="2" charset="2"/>
              <a:buChar char="Ø"/>
            </a:pPr>
            <a:r>
              <a:rPr lang="el-GR" sz="1400" dirty="0">
                <a:latin typeface="Arial" panose="020B0604020202020204" pitchFamily="34" charset="0"/>
                <a:cs typeface="Arial" panose="020B0604020202020204" pitchFamily="34" charset="0"/>
              </a:rPr>
              <a:t>Τηρούμε στάση αναμονής και συμβουλεύουμε τον εντολέα μας για τα νομικά θέματα που τυχόν ανακύψουν ανάλογα με την ενημέρωση που κάνει ο διαμεσολαβητής</a:t>
            </a:r>
          </a:p>
          <a:p>
            <a:pPr>
              <a:lnSpc>
                <a:spcPct val="150000"/>
              </a:lnSpc>
              <a:buFont typeface="Wingdings" panose="05000000000000000000" pitchFamily="2" charset="2"/>
              <a:buChar char="Ø"/>
            </a:pPr>
            <a:r>
              <a:rPr lang="el-GR" sz="1400" dirty="0">
                <a:latin typeface="Arial" panose="020B0604020202020204" pitchFamily="34" charset="0"/>
                <a:cs typeface="Arial" panose="020B0604020202020204" pitchFamily="34" charset="0"/>
              </a:rPr>
              <a:t>Εξετάζουμε με τον πελάτη μας την τυχόν δυνατότητα εξωδικαστικής επίλυσης της διαφοράς</a:t>
            </a:r>
          </a:p>
          <a:p>
            <a:pPr>
              <a:lnSpc>
                <a:spcPct val="150000"/>
              </a:lnSpc>
              <a:buFont typeface="Wingdings" panose="05000000000000000000" pitchFamily="2" charset="2"/>
              <a:buChar char="Ø"/>
            </a:pPr>
            <a:r>
              <a:rPr lang="el-GR" sz="1400" dirty="0">
                <a:latin typeface="Arial" panose="020B0604020202020204" pitchFamily="34" charset="0"/>
                <a:cs typeface="Arial" panose="020B0604020202020204" pitchFamily="34" charset="0"/>
              </a:rPr>
              <a:t>Υπογράφουμε το πρακτικό που συντάσσει ο διαμεσολαβητής μετά το πέρας της ΥΑΣ μαζί με όλους τους συμμετέχοντες</a:t>
            </a:r>
          </a:p>
          <a:p>
            <a:pPr>
              <a:lnSpc>
                <a:spcPct val="150000"/>
              </a:lnSpc>
              <a:buFont typeface="Wingdings" panose="05000000000000000000" pitchFamily="2" charset="2"/>
              <a:buChar char="Ø"/>
            </a:pPr>
            <a:r>
              <a:rPr lang="el-GR" sz="1400" dirty="0">
                <a:latin typeface="Arial" panose="020B0604020202020204" pitchFamily="34" charset="0"/>
                <a:cs typeface="Arial" panose="020B0604020202020204" pitchFamily="34" charset="0"/>
              </a:rPr>
              <a:t>Ζητούμε και λαμβάνουμε αντίγραφο είτε άμεσα, είτε σε μεταγενέστερο χρόνο κατόπιν συνεννόησης </a:t>
            </a:r>
          </a:p>
        </p:txBody>
      </p:sp>
    </p:spTree>
    <p:extLst>
      <p:ext uri="{BB962C8B-B14F-4D97-AF65-F5344CB8AC3E}">
        <p14:creationId xmlns:p14="http://schemas.microsoft.com/office/powerpoint/2010/main" val="1530525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a:t>Ο ΡΟΛΟΣ του Διαμεσολαβητή </a:t>
            </a:r>
            <a:r>
              <a:rPr lang="el-GR" sz="2800" b="1" dirty="0">
                <a:solidFill>
                  <a:srgbClr val="FF0000"/>
                </a:solidFill>
              </a:rPr>
              <a:t>ΚΑΤΑ</a:t>
            </a:r>
            <a:r>
              <a:rPr lang="el-GR" sz="2800" b="1" dirty="0"/>
              <a:t> την Υ.Α.Σ.</a:t>
            </a:r>
            <a:endParaRPr lang="el-GR" sz="28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834502" y="2530136"/>
            <a:ext cx="10062096" cy="3604334"/>
          </a:xfrm>
        </p:spPr>
        <p:txBody>
          <a:bodyPr>
            <a:noAutofit/>
          </a:bodyPr>
          <a:lstStyle/>
          <a:p>
            <a:pPr>
              <a:buFont typeface="Wingdings" panose="05000000000000000000" pitchFamily="2" charset="2"/>
              <a:buChar char="Ø"/>
            </a:pPr>
            <a:endParaRPr lang="en-US" sz="1400" dirty="0" smtClean="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Ø"/>
            </a:pPr>
            <a:r>
              <a:rPr lang="el-GR" sz="1400" dirty="0" smtClean="0">
                <a:latin typeface="Arial" panose="020B0604020202020204" pitchFamily="34" charset="0"/>
                <a:cs typeface="Arial" panose="020B0604020202020204" pitchFamily="34" charset="0"/>
              </a:rPr>
              <a:t>Ενημερώνει </a:t>
            </a:r>
            <a:r>
              <a:rPr lang="el-GR" sz="1400" dirty="0">
                <a:latin typeface="Arial" panose="020B0604020202020204" pitchFamily="34" charset="0"/>
                <a:cs typeface="Arial" panose="020B0604020202020204" pitchFamily="34" charset="0"/>
              </a:rPr>
              <a:t>τα Μέρη και τους Νομικούς Παραστάτες σχετικά με τη διαδικασία της ΥΑΣ και πώς αυτή θα υλοποιηθεί και θα ολοκληρωθεί και απαντά σε σχετικές απορίες και διευκρινιστικές ερωτήσεις αυτών</a:t>
            </a:r>
          </a:p>
          <a:p>
            <a:pPr>
              <a:lnSpc>
                <a:spcPct val="150000"/>
              </a:lnSpc>
              <a:buFont typeface="Wingdings" panose="05000000000000000000" pitchFamily="2" charset="2"/>
              <a:buChar char="Ø"/>
            </a:pPr>
            <a:r>
              <a:rPr lang="el-GR" sz="1400" dirty="0">
                <a:latin typeface="Arial" panose="020B0604020202020204" pitchFamily="34" charset="0"/>
                <a:cs typeface="Arial" panose="020B0604020202020204" pitchFamily="34" charset="0"/>
              </a:rPr>
              <a:t>Ενημερώνει επίσης για τη Διαδικασία της Διαμεσολάβησης, τον εκούσιο χαρακτήρα της, τον τρόπο υπαγωγής, το </a:t>
            </a:r>
            <a:r>
              <a:rPr lang="el-GR" sz="1400" dirty="0" err="1">
                <a:latin typeface="Arial" panose="020B0604020202020204" pitchFamily="34" charset="0"/>
                <a:cs typeface="Arial" panose="020B0604020202020204" pitchFamily="34" charset="0"/>
              </a:rPr>
              <a:t>διευκολυντικό</a:t>
            </a:r>
            <a:r>
              <a:rPr lang="el-GR" sz="1400" dirty="0">
                <a:latin typeface="Arial" panose="020B0604020202020204" pitchFamily="34" charset="0"/>
                <a:cs typeface="Arial" panose="020B0604020202020204" pitchFamily="34" charset="0"/>
              </a:rPr>
              <a:t> ρόλο του Διαμεσολαβητή, τη διεξαγωγή της διαδικασίας, το Πρακτικό της Διαμεσολάβησης και την υπό όρους </a:t>
            </a:r>
            <a:r>
              <a:rPr lang="el-GR" sz="1400" dirty="0" err="1">
                <a:latin typeface="Arial" panose="020B0604020202020204" pitchFamily="34" charset="0"/>
                <a:cs typeface="Arial" panose="020B0604020202020204" pitchFamily="34" charset="0"/>
              </a:rPr>
              <a:t>εκτελεστότητα</a:t>
            </a:r>
            <a:r>
              <a:rPr lang="el-GR" sz="1400" dirty="0">
                <a:latin typeface="Arial" panose="020B0604020202020204" pitchFamily="34" charset="0"/>
                <a:cs typeface="Arial" panose="020B0604020202020204" pitchFamily="34" charset="0"/>
              </a:rPr>
              <a:t> αυτού</a:t>
            </a:r>
          </a:p>
          <a:p>
            <a:pPr>
              <a:lnSpc>
                <a:spcPct val="150000"/>
              </a:lnSpc>
              <a:buFont typeface="Wingdings" panose="05000000000000000000" pitchFamily="2" charset="2"/>
              <a:buChar char="Ø"/>
            </a:pPr>
            <a:r>
              <a:rPr lang="el-GR" sz="1400" dirty="0">
                <a:latin typeface="Arial" panose="020B0604020202020204" pitchFamily="34" charset="0"/>
                <a:cs typeface="Arial" panose="020B0604020202020204" pitchFamily="34" charset="0"/>
              </a:rPr>
              <a:t>Δημιουργεί τις συνθήκες ώστε τα Μέρη αν το επιθυμούν να επικοινωνήσουν και να διερευνήσουν αν θα συμφωνούσαν να προχωρήσουν σε διαδικασία εξωδικαστικής επίλυσης της μεταξύ τους διαφοράς και δη σε Διαμεσολάβηση</a:t>
            </a:r>
          </a:p>
          <a:p>
            <a:pPr>
              <a:lnSpc>
                <a:spcPct val="150000"/>
              </a:lnSpc>
              <a:buFont typeface="Wingdings" panose="05000000000000000000" pitchFamily="2" charset="2"/>
              <a:buChar char="Ø"/>
            </a:pPr>
            <a:r>
              <a:rPr lang="el-GR" sz="1400" dirty="0">
                <a:latin typeface="Arial" panose="020B0604020202020204" pitchFamily="34" charset="0"/>
                <a:cs typeface="Arial" panose="020B0604020202020204" pitchFamily="34" charset="0"/>
              </a:rPr>
              <a:t>Προετοιμάζει το Πρακτικό και φροντίζει να υπογραφεί από όλους τους συμμετέχοντες στην ΥΑΣ και τον ίδιο</a:t>
            </a:r>
          </a:p>
        </p:txBody>
      </p:sp>
    </p:spTree>
    <p:extLst>
      <p:ext uri="{BB962C8B-B14F-4D97-AF65-F5344CB8AC3E}">
        <p14:creationId xmlns:p14="http://schemas.microsoft.com/office/powerpoint/2010/main" val="1020396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a:t>ΥΠΟΧΡΕΩΤΙΚΗ ΑΡΧΙΚΗ ΣΥΝΕΔΡΙΑ (Υ.Α.Σ.) </a:t>
            </a:r>
            <a:br>
              <a:rPr lang="el-GR" sz="2800" b="1" dirty="0"/>
            </a:br>
            <a:r>
              <a:rPr lang="el-GR" sz="2800" b="1" dirty="0"/>
              <a:t>ΥΠΑΓΟΜΕΝΕΣ ΔΙΑΦΟΡΕΣ</a:t>
            </a:r>
          </a:p>
        </p:txBody>
      </p:sp>
      <p:sp>
        <p:nvSpPr>
          <p:cNvPr id="3" name="Θέση περιεχομένου 2"/>
          <p:cNvSpPr>
            <a:spLocks noGrp="1"/>
          </p:cNvSpPr>
          <p:nvPr>
            <p:ph idx="1"/>
          </p:nvPr>
        </p:nvSpPr>
        <p:spPr>
          <a:xfrm>
            <a:off x="834502" y="2530136"/>
            <a:ext cx="10062096" cy="3604334"/>
          </a:xfrm>
        </p:spPr>
        <p:txBody>
          <a:bodyPr>
            <a:noAutofit/>
          </a:bodyPr>
          <a:lstStyle/>
          <a:p>
            <a:pPr marL="0" indent="0">
              <a:lnSpc>
                <a:spcPct val="150000"/>
              </a:lnSpc>
              <a:buNone/>
            </a:pPr>
            <a:r>
              <a:rPr lang="el-GR" sz="1400" b="1" dirty="0" smtClean="0">
                <a:latin typeface="Arial"/>
                <a:cs typeface="Arial"/>
              </a:rPr>
              <a:t>Άρθρο </a:t>
            </a:r>
            <a:r>
              <a:rPr lang="el-GR" sz="1400" b="1" dirty="0">
                <a:latin typeface="Arial"/>
                <a:cs typeface="Arial"/>
              </a:rPr>
              <a:t>6, παρ. 1α: </a:t>
            </a:r>
            <a:endParaRPr lang="el-GR" sz="1400" dirty="0">
              <a:latin typeface="Arial"/>
              <a:cs typeface="Arial"/>
            </a:endParaRPr>
          </a:p>
          <a:p>
            <a:pPr marL="0" indent="0">
              <a:lnSpc>
                <a:spcPct val="150000"/>
              </a:lnSpc>
              <a:buNone/>
            </a:pPr>
            <a:r>
              <a:rPr lang="el-GR" sz="1400" b="1" dirty="0">
                <a:latin typeface="Arial"/>
                <a:cs typeface="Arial"/>
              </a:rPr>
              <a:t>Οικογενειακές διαφορές, εκτός</a:t>
            </a:r>
            <a:r>
              <a:rPr lang="el-GR" sz="1400" dirty="0">
                <a:latin typeface="Arial"/>
                <a:cs typeface="Arial"/>
              </a:rPr>
              <a:t> από:</a:t>
            </a:r>
          </a:p>
          <a:p>
            <a:pPr>
              <a:lnSpc>
                <a:spcPct val="150000"/>
              </a:lnSpc>
              <a:buFont typeface="Wingdings" charset="2"/>
              <a:buChar char="Ø"/>
            </a:pPr>
            <a:r>
              <a:rPr lang="el-GR" sz="1400" dirty="0">
                <a:latin typeface="Arial"/>
                <a:cs typeface="Arial"/>
              </a:rPr>
              <a:t>διαζύγιο </a:t>
            </a:r>
          </a:p>
          <a:p>
            <a:pPr>
              <a:lnSpc>
                <a:spcPct val="150000"/>
              </a:lnSpc>
              <a:buFont typeface="Wingdings" charset="2"/>
              <a:buChar char="Ø"/>
            </a:pPr>
            <a:r>
              <a:rPr lang="el-GR" sz="1400" dirty="0">
                <a:latin typeface="Arial"/>
                <a:cs typeface="Arial"/>
              </a:rPr>
              <a:t>ακύρωση γάμου </a:t>
            </a:r>
          </a:p>
          <a:p>
            <a:pPr>
              <a:lnSpc>
                <a:spcPct val="150000"/>
              </a:lnSpc>
              <a:buFont typeface="Wingdings" charset="2"/>
              <a:buChar char="Ø"/>
            </a:pPr>
            <a:r>
              <a:rPr lang="el-GR" sz="1400" dirty="0">
                <a:latin typeface="Arial"/>
                <a:cs typeface="Arial"/>
              </a:rPr>
              <a:t>αναγνώριση της ύπαρξης/ανυπαρξίας γάμου </a:t>
            </a:r>
          </a:p>
          <a:p>
            <a:pPr>
              <a:lnSpc>
                <a:spcPct val="150000"/>
              </a:lnSpc>
              <a:buFont typeface="Wingdings" charset="2"/>
              <a:buChar char="Ø"/>
            </a:pPr>
            <a:r>
              <a:rPr lang="el-GR" sz="1400" dirty="0">
                <a:latin typeface="Arial"/>
                <a:cs typeface="Arial"/>
              </a:rPr>
              <a:t>προσβολή της πατρότητας/μητρότητας </a:t>
            </a:r>
          </a:p>
          <a:p>
            <a:pPr>
              <a:lnSpc>
                <a:spcPct val="150000"/>
              </a:lnSpc>
              <a:buFont typeface="Wingdings" charset="2"/>
              <a:buChar char="Ø"/>
            </a:pPr>
            <a:r>
              <a:rPr lang="el-GR" sz="1400" dirty="0">
                <a:latin typeface="Arial"/>
                <a:cs typeface="Arial"/>
              </a:rPr>
              <a:t>αναγνώριση ότι υπάρχει/δεν υπάρχει σχέση γονέα και τέκνου ή γονική μέριμνα</a:t>
            </a:r>
          </a:p>
          <a:p>
            <a:endParaRPr lang="el-GR" sz="1400" dirty="0">
              <a:latin typeface="Arial"/>
              <a:cs typeface="Arial"/>
            </a:endParaRPr>
          </a:p>
          <a:p>
            <a:endParaRPr lang="mr-IN" sz="2000" dirty="0">
              <a:latin typeface="Arial"/>
              <a:cs typeface="Arial"/>
            </a:endParaRPr>
          </a:p>
        </p:txBody>
      </p:sp>
    </p:spTree>
    <p:extLst>
      <p:ext uri="{BB962C8B-B14F-4D97-AF65-F5344CB8AC3E}">
        <p14:creationId xmlns:p14="http://schemas.microsoft.com/office/powerpoint/2010/main" val="983443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a:t>ΥΠΟΧΡΕΩΤΙΚΗ ΑΡΧΙΚΗ ΣΥΝΕΔΡΙΑ (Υ.Α.Σ.) </a:t>
            </a:r>
            <a:br>
              <a:rPr lang="el-GR" sz="2800" b="1" dirty="0"/>
            </a:br>
            <a:r>
              <a:rPr lang="el-GR" sz="2800" b="1" dirty="0"/>
              <a:t>ΥΠΑΓΟΜΕΝΕΣ ΔΙΑΦΟΡΕΣ</a:t>
            </a:r>
          </a:p>
        </p:txBody>
      </p:sp>
      <p:sp>
        <p:nvSpPr>
          <p:cNvPr id="3" name="Θέση περιεχομένου 2"/>
          <p:cNvSpPr>
            <a:spLocks noGrp="1"/>
          </p:cNvSpPr>
          <p:nvPr>
            <p:ph idx="1"/>
          </p:nvPr>
        </p:nvSpPr>
        <p:spPr>
          <a:xfrm>
            <a:off x="857948" y="2506690"/>
            <a:ext cx="10062096" cy="3604334"/>
          </a:xfrm>
        </p:spPr>
        <p:txBody>
          <a:bodyPr>
            <a:noAutofit/>
          </a:bodyPr>
          <a:lstStyle/>
          <a:p>
            <a:pPr marL="0" indent="0">
              <a:buNone/>
            </a:pPr>
            <a:r>
              <a:rPr lang="el-GR" sz="1400" b="1" dirty="0">
                <a:latin typeface="Arial"/>
                <a:cs typeface="Arial"/>
              </a:rPr>
              <a:t>Αρθρο 6, παρ. 1α: </a:t>
            </a:r>
            <a:endParaRPr lang="el-GR" sz="1400" dirty="0">
              <a:latin typeface="Arial"/>
              <a:cs typeface="Arial"/>
            </a:endParaRPr>
          </a:p>
          <a:p>
            <a:pPr marL="0" indent="0">
              <a:buNone/>
            </a:pPr>
            <a:r>
              <a:rPr lang="el-GR" sz="1400" b="1" dirty="0">
                <a:latin typeface="Arial"/>
                <a:cs typeface="Arial"/>
              </a:rPr>
              <a:t>Οικογενειακές διαφορές, εκτός</a:t>
            </a:r>
            <a:r>
              <a:rPr lang="el-GR" sz="1400" dirty="0">
                <a:latin typeface="Arial"/>
                <a:cs typeface="Arial"/>
              </a:rPr>
              <a:t> από:</a:t>
            </a:r>
          </a:p>
          <a:p>
            <a:pPr>
              <a:buFont typeface="Wingdings" charset="2"/>
              <a:buChar char="Ø"/>
            </a:pPr>
            <a:r>
              <a:rPr lang="el-GR" sz="1400" dirty="0">
                <a:latin typeface="Arial"/>
                <a:cs typeface="Arial"/>
              </a:rPr>
              <a:t>αναγνώριση ότι υπάρχει/είναι άκυρη η εκούσια αναγνώριση τέκνου χωρίς γάμο των γονέων του ή η εξομοίωσή του με τέκνο γεννημένο σε γάμο λόγω επικείμενου γάμου των γονέων του</a:t>
            </a:r>
          </a:p>
          <a:p>
            <a:pPr>
              <a:buFont typeface="Wingdings" charset="2"/>
              <a:buChar char="Ø"/>
            </a:pPr>
            <a:r>
              <a:rPr lang="el-GR" sz="1400" dirty="0">
                <a:latin typeface="Arial"/>
                <a:cs typeface="Arial"/>
              </a:rPr>
              <a:t>προσβολή της εκούσιας αναγνώρισης </a:t>
            </a:r>
          </a:p>
          <a:p>
            <a:pPr>
              <a:buFont typeface="Wingdings" charset="2"/>
              <a:buChar char="Ø"/>
            </a:pPr>
            <a:r>
              <a:rPr lang="el-GR" sz="1400" dirty="0">
                <a:latin typeface="Arial"/>
                <a:cs typeface="Arial"/>
              </a:rPr>
              <a:t>αναγνώριση ότι υπάρχει/δεν υπάρχει ή είναι άκυρη υιοθεσία ή η λύση της </a:t>
            </a:r>
          </a:p>
          <a:p>
            <a:pPr>
              <a:buFont typeface="Wingdings" charset="2"/>
              <a:buChar char="Ø"/>
            </a:pPr>
            <a:r>
              <a:rPr lang="el-GR" sz="1400" dirty="0">
                <a:latin typeface="Arial"/>
                <a:cs typeface="Arial"/>
              </a:rPr>
              <a:t>αναγνώριση ότι υπάρχει/δεν υπάρχει επιτροπεία </a:t>
            </a:r>
          </a:p>
          <a:p>
            <a:pPr>
              <a:buFont typeface="Wingdings" charset="2"/>
              <a:buChar char="Ø"/>
            </a:pPr>
            <a:endParaRPr lang="el-GR" sz="1400" dirty="0">
              <a:latin typeface="Arial"/>
              <a:cs typeface="Arial"/>
            </a:endParaRPr>
          </a:p>
          <a:p>
            <a:pPr marL="0" indent="0">
              <a:buNone/>
            </a:pPr>
            <a:r>
              <a:rPr lang="el-GR" sz="1400" dirty="0">
                <a:latin typeface="Arial"/>
                <a:cs typeface="Arial"/>
              </a:rPr>
              <a:t>(α. 592 παρ. 1 α,β,γ και παρ. 2 Κπολ.Δ.) </a:t>
            </a:r>
          </a:p>
          <a:p>
            <a:pPr marL="0" indent="0">
              <a:buNone/>
            </a:pPr>
            <a:endParaRPr lang="el-GR" sz="1400" b="1" dirty="0">
              <a:latin typeface="Arial"/>
              <a:cs typeface="Arial"/>
            </a:endParaRPr>
          </a:p>
          <a:p>
            <a:pPr marL="0" indent="0" algn="ctr">
              <a:buNone/>
            </a:pPr>
            <a:r>
              <a:rPr lang="mr-IN" sz="1600" b="1" dirty="0">
                <a:solidFill>
                  <a:srgbClr val="FF0000"/>
                </a:solidFill>
                <a:latin typeface="Arial"/>
                <a:cs typeface="Arial"/>
              </a:rPr>
              <a:t>Α</a:t>
            </a:r>
            <a:r>
              <a:rPr lang="el-GR" sz="1600" b="1" dirty="0">
                <a:solidFill>
                  <a:srgbClr val="FF0000"/>
                </a:solidFill>
                <a:latin typeface="Arial"/>
                <a:cs typeface="Arial"/>
              </a:rPr>
              <a:t>πό</a:t>
            </a:r>
            <a:r>
              <a:rPr lang="mr-IN" sz="1600" b="1" dirty="0">
                <a:solidFill>
                  <a:srgbClr val="FF0000"/>
                </a:solidFill>
                <a:latin typeface="Arial"/>
                <a:cs typeface="Arial"/>
              </a:rPr>
              <a:t> 15/1/2020</a:t>
            </a:r>
            <a:endParaRPr lang="el-GR" sz="1600" b="1" dirty="0">
              <a:solidFill>
                <a:srgbClr val="FF0000"/>
              </a:solidFill>
              <a:latin typeface="Arial"/>
              <a:cs typeface="Arial"/>
            </a:endParaRPr>
          </a:p>
          <a:p>
            <a:pPr marL="0" indent="0">
              <a:buNone/>
            </a:pPr>
            <a:endParaRPr lang="mr-IN" sz="1400" dirty="0">
              <a:latin typeface="Arial"/>
              <a:cs typeface="Arial"/>
            </a:endParaRPr>
          </a:p>
          <a:p>
            <a:endParaRPr lang="mr-IN" sz="2000" dirty="0">
              <a:latin typeface="Arial"/>
              <a:cs typeface="Arial"/>
            </a:endParaRPr>
          </a:p>
        </p:txBody>
      </p:sp>
    </p:spTree>
    <p:extLst>
      <p:ext uri="{BB962C8B-B14F-4D97-AF65-F5344CB8AC3E}">
        <p14:creationId xmlns:p14="http://schemas.microsoft.com/office/powerpoint/2010/main" val="3111175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a:t>ΥΠΟΧΡΕΩΤΙΚΗ ΑΡΧΙΚΗ ΣΥΝΕΔΡΙΑ (Υ.Α.Σ.) </a:t>
            </a:r>
            <a:br>
              <a:rPr lang="el-GR" sz="2800" b="1" dirty="0"/>
            </a:br>
            <a:r>
              <a:rPr lang="el-GR" sz="2800" b="1" dirty="0"/>
              <a:t>ΥΠΑΓΟΜΕΝΕΣ ΔΙΑΦΟΡΕΣ</a:t>
            </a:r>
          </a:p>
        </p:txBody>
      </p:sp>
      <p:sp>
        <p:nvSpPr>
          <p:cNvPr id="3" name="Θέση περιεχομένου 2"/>
          <p:cNvSpPr>
            <a:spLocks noGrp="1"/>
          </p:cNvSpPr>
          <p:nvPr>
            <p:ph idx="1"/>
          </p:nvPr>
        </p:nvSpPr>
        <p:spPr>
          <a:xfrm>
            <a:off x="834502" y="2530136"/>
            <a:ext cx="10062096" cy="3604334"/>
          </a:xfrm>
        </p:spPr>
        <p:txBody>
          <a:bodyPr>
            <a:noAutofit/>
          </a:bodyPr>
          <a:lstStyle/>
          <a:p>
            <a:pPr marL="0" indent="0">
              <a:buNone/>
            </a:pPr>
            <a:r>
              <a:rPr lang="el-GR" sz="1400" b="1" dirty="0">
                <a:latin typeface="Arial"/>
                <a:cs typeface="Arial"/>
              </a:rPr>
              <a:t>Αρθρο 6, παρ. 1β,γ: </a:t>
            </a:r>
            <a:endParaRPr lang="el-GR" sz="1400" dirty="0">
              <a:latin typeface="Arial"/>
              <a:cs typeface="Arial"/>
            </a:endParaRPr>
          </a:p>
          <a:p>
            <a:pPr lvl="1">
              <a:buFont typeface="Wingdings" charset="2"/>
              <a:buChar char="Ø"/>
            </a:pPr>
            <a:r>
              <a:rPr lang="el-GR" sz="1400" dirty="0">
                <a:latin typeface="Arial"/>
                <a:cs typeface="Arial"/>
              </a:rPr>
              <a:t>Οι διαφορές που εκδικάζονται κατά την </a:t>
            </a:r>
            <a:r>
              <a:rPr lang="el-GR" sz="1400" b="1" dirty="0">
                <a:latin typeface="Arial"/>
                <a:cs typeface="Arial"/>
              </a:rPr>
              <a:t>Τακτική Διαδικασία</a:t>
            </a:r>
            <a:r>
              <a:rPr lang="el-GR" sz="1400" dirty="0">
                <a:latin typeface="Arial"/>
                <a:cs typeface="Arial"/>
              </a:rPr>
              <a:t> και υπάγονται στην καθ΄ύλη αρμοδιότητα του </a:t>
            </a:r>
            <a:r>
              <a:rPr lang="el-GR" sz="1400" b="1" dirty="0">
                <a:latin typeface="Arial"/>
                <a:cs typeface="Arial"/>
              </a:rPr>
              <a:t>Μονομελούς Πρωτοδικείου</a:t>
            </a:r>
            <a:r>
              <a:rPr lang="el-GR" sz="1400" dirty="0">
                <a:latin typeface="Arial"/>
                <a:cs typeface="Arial"/>
              </a:rPr>
              <a:t>, αν η αξία του αντικειμένου της διαφοράς </a:t>
            </a:r>
            <a:r>
              <a:rPr lang="el-GR" sz="1400" b="1" dirty="0">
                <a:latin typeface="Arial"/>
                <a:cs typeface="Arial"/>
              </a:rPr>
              <a:t>υπερβαίνει το ποσό των 30.000 ευρώ</a:t>
            </a:r>
          </a:p>
          <a:p>
            <a:pPr marL="457200" lvl="1" indent="0" algn="ctr">
              <a:buNone/>
            </a:pPr>
            <a:r>
              <a:rPr lang="mr-IN" sz="1600" b="1" dirty="0">
                <a:solidFill>
                  <a:srgbClr val="FF0000"/>
                </a:solidFill>
                <a:latin typeface="Arial"/>
                <a:cs typeface="Arial"/>
              </a:rPr>
              <a:t>Α</a:t>
            </a:r>
            <a:r>
              <a:rPr lang="el-GR" sz="1600" b="1" dirty="0">
                <a:solidFill>
                  <a:srgbClr val="FF0000"/>
                </a:solidFill>
                <a:latin typeface="Arial"/>
                <a:cs typeface="Arial"/>
              </a:rPr>
              <a:t>πό</a:t>
            </a:r>
            <a:r>
              <a:rPr lang="mr-IN" sz="1600" b="1" dirty="0">
                <a:solidFill>
                  <a:srgbClr val="FF0000"/>
                </a:solidFill>
                <a:latin typeface="Arial"/>
                <a:cs typeface="Arial"/>
              </a:rPr>
              <a:t> 15/3/2020</a:t>
            </a:r>
            <a:r>
              <a:rPr lang="el-GR" sz="1600" b="1" dirty="0">
                <a:solidFill>
                  <a:srgbClr val="FF0000"/>
                </a:solidFill>
                <a:latin typeface="Arial"/>
                <a:cs typeface="Arial"/>
              </a:rPr>
              <a:t> ΚΑΙ ΗΔΗ ΑΝΑΔΡΟΜΙΚΑ ΑΠΟ 1/7/2020 (Αρθρο 74 παρ. 14 Ν. 4690/2020)</a:t>
            </a:r>
          </a:p>
          <a:p>
            <a:pPr marL="457200" lvl="1" indent="0" algn="ctr">
              <a:buNone/>
            </a:pPr>
            <a:endParaRPr lang="mr-IN" sz="1600" dirty="0">
              <a:solidFill>
                <a:srgbClr val="FF0000"/>
              </a:solidFill>
              <a:latin typeface="Arial"/>
              <a:cs typeface="Arial"/>
            </a:endParaRPr>
          </a:p>
          <a:p>
            <a:pPr lvl="1">
              <a:buFont typeface="Wingdings" charset="2"/>
              <a:buChar char="Ø"/>
            </a:pPr>
            <a:r>
              <a:rPr lang="el-GR" sz="1400" dirty="0">
                <a:latin typeface="Arial"/>
                <a:cs typeface="Arial"/>
              </a:rPr>
              <a:t>Οι διαφορές που εκδικάζονται κατά την </a:t>
            </a:r>
            <a:r>
              <a:rPr lang="el-GR" sz="1400" b="1" dirty="0">
                <a:latin typeface="Arial"/>
                <a:cs typeface="Arial"/>
              </a:rPr>
              <a:t>Τακτική Διαδικασία</a:t>
            </a:r>
            <a:r>
              <a:rPr lang="el-GR" sz="1400" dirty="0">
                <a:latin typeface="Arial"/>
                <a:cs typeface="Arial"/>
              </a:rPr>
              <a:t> και υπάγονται στην καθ΄ύλη αρμοδιότητα του </a:t>
            </a:r>
            <a:r>
              <a:rPr lang="el-GR" sz="1400" b="1" dirty="0">
                <a:latin typeface="Arial"/>
                <a:cs typeface="Arial"/>
              </a:rPr>
              <a:t>Πολυμελούς Πρωτοδικείου</a:t>
            </a:r>
          </a:p>
          <a:p>
            <a:pPr marL="457200" lvl="1" indent="0" algn="ctr">
              <a:buNone/>
            </a:pPr>
            <a:r>
              <a:rPr lang="mr-IN" sz="1600" b="1" dirty="0">
                <a:solidFill>
                  <a:srgbClr val="FF0000"/>
                </a:solidFill>
                <a:latin typeface="Arial"/>
                <a:cs typeface="Arial"/>
              </a:rPr>
              <a:t>Α</a:t>
            </a:r>
            <a:r>
              <a:rPr lang="el-GR" sz="1600" b="1" dirty="0">
                <a:solidFill>
                  <a:srgbClr val="FF0000"/>
                </a:solidFill>
                <a:latin typeface="Arial"/>
                <a:cs typeface="Arial"/>
              </a:rPr>
              <a:t>πό</a:t>
            </a:r>
            <a:r>
              <a:rPr lang="mr-IN" sz="1600" b="1" dirty="0">
                <a:solidFill>
                  <a:srgbClr val="FF0000"/>
                </a:solidFill>
                <a:latin typeface="Arial"/>
                <a:cs typeface="Arial"/>
              </a:rPr>
              <a:t> 15/3/2020</a:t>
            </a:r>
            <a:r>
              <a:rPr lang="el-GR" sz="1600" b="1" dirty="0">
                <a:solidFill>
                  <a:srgbClr val="FF0000"/>
                </a:solidFill>
                <a:latin typeface="Arial"/>
                <a:cs typeface="Arial"/>
              </a:rPr>
              <a:t> ΚΑΙ ΗΔΗ ΑΝΑΔΡΟΜΙΚΑ ΑΠΟ 1/7/2020 (Αρθρο 74 παρ. 14 Ν. 4690/2020)</a:t>
            </a:r>
            <a:endParaRPr lang="mr-IN" sz="1600" dirty="0">
              <a:solidFill>
                <a:srgbClr val="FF0000"/>
              </a:solidFill>
              <a:latin typeface="Arial"/>
              <a:cs typeface="Arial"/>
            </a:endParaRPr>
          </a:p>
          <a:p>
            <a:pPr lvl="1" algn="ctr">
              <a:buFont typeface="Wingdings" charset="2"/>
              <a:buChar char="Ø"/>
            </a:pPr>
            <a:endParaRPr lang="mr-IN" sz="1600" dirty="0">
              <a:solidFill>
                <a:srgbClr val="FF0000"/>
              </a:solidFill>
              <a:latin typeface="Arial"/>
              <a:cs typeface="Arial"/>
            </a:endParaRPr>
          </a:p>
          <a:p>
            <a:pPr>
              <a:buFont typeface="Wingdings" charset="2"/>
              <a:buChar char="Ø"/>
            </a:pPr>
            <a:r>
              <a:rPr lang="el-GR" sz="1400" dirty="0">
                <a:latin typeface="Arial"/>
                <a:cs typeface="Arial"/>
              </a:rPr>
              <a:t>Οι διαφορές για τις οποίες σε </a:t>
            </a:r>
            <a:r>
              <a:rPr lang="el-GR" sz="1400" b="1" dirty="0">
                <a:latin typeface="Arial"/>
                <a:cs typeface="Arial"/>
              </a:rPr>
              <a:t>έγγραφη συμφωνία</a:t>
            </a:r>
            <a:r>
              <a:rPr lang="el-GR" sz="1400" dirty="0">
                <a:latin typeface="Arial"/>
                <a:cs typeface="Arial"/>
              </a:rPr>
              <a:t> των μερών προβλέπεται και είναι σε ισχύ </a:t>
            </a:r>
            <a:r>
              <a:rPr lang="el-GR" sz="1400" b="1" dirty="0">
                <a:latin typeface="Arial"/>
                <a:cs typeface="Arial"/>
              </a:rPr>
              <a:t>Ρήτρα Διαμεσολάβησης   </a:t>
            </a:r>
            <a:endParaRPr lang="el-GR" sz="1400" dirty="0">
              <a:latin typeface="Arial"/>
              <a:cs typeface="Arial"/>
            </a:endParaRPr>
          </a:p>
          <a:p>
            <a:endParaRPr lang="mr-IN" sz="1400" dirty="0">
              <a:latin typeface="Arial"/>
              <a:cs typeface="Arial"/>
            </a:endParaRPr>
          </a:p>
        </p:txBody>
      </p:sp>
    </p:spTree>
    <p:extLst>
      <p:ext uri="{BB962C8B-B14F-4D97-AF65-F5344CB8AC3E}">
        <p14:creationId xmlns:p14="http://schemas.microsoft.com/office/powerpoint/2010/main" val="1207214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a:t>ΥΠΟΧΡΕΩΤΙΚΗ ΑΡΧΙΚΗ ΣΥΝΕΔΡΙΑ (Υ.Α.Σ.) ΥΠΑΓΟΜΕΝΕΣ ΔΙΑΦΟΡΕΣ</a:t>
            </a:r>
          </a:p>
        </p:txBody>
      </p:sp>
      <p:sp>
        <p:nvSpPr>
          <p:cNvPr id="3" name="Θέση περιεχομένου 2"/>
          <p:cNvSpPr>
            <a:spLocks noGrp="1"/>
          </p:cNvSpPr>
          <p:nvPr>
            <p:ph idx="1"/>
          </p:nvPr>
        </p:nvSpPr>
        <p:spPr>
          <a:xfrm>
            <a:off x="834502" y="2530136"/>
            <a:ext cx="10062096" cy="3604334"/>
          </a:xfrm>
        </p:spPr>
        <p:txBody>
          <a:bodyPr>
            <a:noAutofit/>
          </a:bodyPr>
          <a:lstStyle/>
          <a:p>
            <a:pPr marL="0" indent="0">
              <a:lnSpc>
                <a:spcPct val="150000"/>
              </a:lnSpc>
              <a:buNone/>
            </a:pPr>
            <a:r>
              <a:rPr lang="el-GR" sz="1400" b="1" dirty="0">
                <a:latin typeface="Arial"/>
                <a:cs typeface="Arial"/>
              </a:rPr>
              <a:t>Αρθρο 6, παρ. 1β: </a:t>
            </a:r>
            <a:endParaRPr lang="el-GR" sz="1400" dirty="0">
              <a:latin typeface="Arial"/>
              <a:cs typeface="Arial"/>
            </a:endParaRPr>
          </a:p>
          <a:p>
            <a:pPr lvl="1">
              <a:lnSpc>
                <a:spcPct val="150000"/>
              </a:lnSpc>
              <a:buFont typeface="Wingdings" charset="2"/>
              <a:buChar char="Ø"/>
            </a:pPr>
            <a:r>
              <a:rPr lang="el-GR" sz="1400" dirty="0">
                <a:latin typeface="Arial"/>
                <a:cs typeface="Arial"/>
              </a:rPr>
              <a:t>Για το παραδεκτό της συζήτησης της αγωγής</a:t>
            </a:r>
            <a:r>
              <a:rPr lang="en-US" sz="1400" dirty="0">
                <a:latin typeface="Arial"/>
                <a:cs typeface="Arial"/>
              </a:rPr>
              <a:t>,</a:t>
            </a:r>
            <a:r>
              <a:rPr lang="el-GR" sz="1400" dirty="0">
                <a:latin typeface="Arial"/>
                <a:cs typeface="Arial"/>
              </a:rPr>
              <a:t> </a:t>
            </a:r>
            <a:r>
              <a:rPr lang="el-GR" sz="1400" b="1" dirty="0">
                <a:latin typeface="Arial"/>
                <a:cs typeface="Arial"/>
              </a:rPr>
              <a:t>που τυχόν θα ασκηθεί</a:t>
            </a:r>
            <a:r>
              <a:rPr lang="en-US" sz="1400" b="1" dirty="0">
                <a:latin typeface="Arial"/>
                <a:cs typeface="Arial"/>
              </a:rPr>
              <a:t>, </a:t>
            </a:r>
            <a:r>
              <a:rPr lang="el-GR" sz="1400" dirty="0">
                <a:latin typeface="Arial"/>
                <a:cs typeface="Arial"/>
              </a:rPr>
              <a:t>κατατίθεται μαζί με τις </a:t>
            </a:r>
            <a:r>
              <a:rPr lang="el-GR" sz="1400" b="1" dirty="0">
                <a:latin typeface="Arial"/>
                <a:cs typeface="Arial"/>
              </a:rPr>
              <a:t>προτάσεις</a:t>
            </a:r>
            <a:r>
              <a:rPr lang="el-GR" sz="1400" dirty="0">
                <a:latin typeface="Arial"/>
                <a:cs typeface="Arial"/>
              </a:rPr>
              <a:t> της συζήτησης της υπόθεσης </a:t>
            </a:r>
            <a:r>
              <a:rPr lang="el-GR" sz="1400" b="1" dirty="0">
                <a:latin typeface="Arial"/>
                <a:cs typeface="Arial"/>
              </a:rPr>
              <a:t>Πρακτικό της Υ.Α.Σ. Διαμεσολάβησης</a:t>
            </a:r>
          </a:p>
          <a:p>
            <a:pPr marL="0" indent="0">
              <a:lnSpc>
                <a:spcPct val="150000"/>
              </a:lnSpc>
              <a:buNone/>
            </a:pPr>
            <a:r>
              <a:rPr lang="el-GR" sz="1400" b="1" dirty="0">
                <a:latin typeface="Arial"/>
                <a:cs typeface="Arial"/>
              </a:rPr>
              <a:t>Αρθρο 6, παρ. 2: </a:t>
            </a:r>
            <a:endParaRPr lang="el-GR" sz="1400" dirty="0">
              <a:latin typeface="Arial"/>
              <a:cs typeface="Arial"/>
            </a:endParaRPr>
          </a:p>
          <a:p>
            <a:pPr lvl="1">
              <a:lnSpc>
                <a:spcPct val="150000"/>
              </a:lnSpc>
              <a:buFont typeface="Wingdings" charset="2"/>
              <a:buChar char="Ø"/>
            </a:pPr>
            <a:r>
              <a:rPr lang="el-GR" sz="1400" b="1" dirty="0">
                <a:latin typeface="Arial"/>
                <a:cs typeface="Arial"/>
              </a:rPr>
              <a:t>Εξαιρούνται</a:t>
            </a:r>
            <a:r>
              <a:rPr lang="el-GR" sz="1400" dirty="0">
                <a:latin typeface="Arial"/>
                <a:cs typeface="Arial"/>
              </a:rPr>
              <a:t> από την Υ.Α.Σ. οι διαφορές στις οποίες διάδικο μέρος είναι το </a:t>
            </a:r>
            <a:r>
              <a:rPr lang="el-GR" sz="1400" b="1" dirty="0">
                <a:latin typeface="Arial"/>
                <a:cs typeface="Arial"/>
              </a:rPr>
              <a:t>Δημόσιο, Ο.Τ.Α. ή Ν.Π.Δ.Δ.</a:t>
            </a:r>
            <a:r>
              <a:rPr lang="el-GR" sz="1400" dirty="0">
                <a:latin typeface="Arial"/>
                <a:cs typeface="Arial"/>
              </a:rPr>
              <a:t> </a:t>
            </a:r>
          </a:p>
          <a:p>
            <a:pPr lvl="1">
              <a:lnSpc>
                <a:spcPct val="150000"/>
              </a:lnSpc>
            </a:pPr>
            <a:endParaRPr lang="el-GR" sz="1400" dirty="0"/>
          </a:p>
          <a:p>
            <a:pPr lvl="1">
              <a:buFont typeface="Wingdings" charset="2"/>
              <a:buChar char="Ø"/>
            </a:pPr>
            <a:endParaRPr lang="el-GR" sz="1400" dirty="0">
              <a:latin typeface="Arial"/>
              <a:cs typeface="Arial"/>
            </a:endParaRPr>
          </a:p>
        </p:txBody>
      </p:sp>
    </p:spTree>
    <p:extLst>
      <p:ext uri="{BB962C8B-B14F-4D97-AF65-F5344CB8AC3E}">
        <p14:creationId xmlns:p14="http://schemas.microsoft.com/office/powerpoint/2010/main" val="3124975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38A9B8-6C14-4021-B981-A6EB0C32F282}"/>
              </a:ext>
            </a:extLst>
          </p:cNvPr>
          <p:cNvSpPr>
            <a:spLocks noGrp="1"/>
          </p:cNvSpPr>
          <p:nvPr>
            <p:ph type="ctrTitle"/>
          </p:nvPr>
        </p:nvSpPr>
        <p:spPr>
          <a:xfrm>
            <a:off x="2403231" y="1721228"/>
            <a:ext cx="7104837" cy="1795695"/>
          </a:xfrm>
        </p:spPr>
        <p:txBody>
          <a:bodyPr/>
          <a:lstStyle/>
          <a:p>
            <a:pPr algn="l"/>
            <a:r>
              <a:rPr lang="el-GR" sz="1600" b="1" dirty="0" smtClean="0">
                <a:latin typeface="Arial" panose="020B0604020202020204" pitchFamily="34" charset="0"/>
                <a:cs typeface="Arial" panose="020B0604020202020204" pitchFamily="34" charset="0"/>
              </a:rPr>
              <a:t>Εισηγήτριες</a:t>
            </a:r>
            <a:br>
              <a:rPr lang="el-GR" sz="1600" b="1" dirty="0" smtClean="0">
                <a:latin typeface="Arial" panose="020B0604020202020204" pitchFamily="34" charset="0"/>
                <a:cs typeface="Arial" panose="020B0604020202020204" pitchFamily="34" charset="0"/>
              </a:rPr>
            </a:br>
            <a:r>
              <a:rPr lang="el-GR" sz="1600" b="1" dirty="0" smtClean="0">
                <a:latin typeface="Arial" panose="020B0604020202020204" pitchFamily="34" charset="0"/>
                <a:cs typeface="Arial" panose="020B0604020202020204" pitchFamily="34" charset="0"/>
              </a:rPr>
              <a:t>Έλενα </a:t>
            </a:r>
            <a:r>
              <a:rPr lang="el-GR" sz="1600" b="1" dirty="0" err="1" smtClean="0">
                <a:latin typeface="Arial" panose="020B0604020202020204" pitchFamily="34" charset="0"/>
                <a:cs typeface="Arial" panose="020B0604020202020204" pitchFamily="34" charset="0"/>
              </a:rPr>
              <a:t>Κολτσάκη</a:t>
            </a:r>
            <a:r>
              <a:rPr lang="el-GR" sz="1600" b="1" dirty="0" smtClean="0">
                <a:latin typeface="Arial" panose="020B0604020202020204" pitchFamily="34" charset="0"/>
                <a:cs typeface="Arial" panose="020B0604020202020204" pitchFamily="34" charset="0"/>
              </a:rPr>
              <a:t/>
            </a:r>
            <a:br>
              <a:rPr lang="el-GR" sz="1600" b="1" dirty="0" smtClean="0">
                <a:latin typeface="Arial" panose="020B0604020202020204" pitchFamily="34" charset="0"/>
                <a:cs typeface="Arial" panose="020B0604020202020204" pitchFamily="34" charset="0"/>
              </a:rPr>
            </a:br>
            <a:r>
              <a:rPr lang="el-GR" sz="1600" b="1" dirty="0" smtClean="0">
                <a:latin typeface="Arial" panose="020B0604020202020204" pitchFamily="34" charset="0"/>
                <a:cs typeface="Arial" panose="020B0604020202020204" pitchFamily="34" charset="0"/>
              </a:rPr>
              <a:t>Ρένα Ματσούκα</a:t>
            </a:r>
            <a:br>
              <a:rPr lang="el-GR" sz="1600" b="1" dirty="0" smtClean="0">
                <a:latin typeface="Arial" panose="020B0604020202020204" pitchFamily="34" charset="0"/>
                <a:cs typeface="Arial" panose="020B0604020202020204" pitchFamily="34" charset="0"/>
              </a:rPr>
            </a:br>
            <a:r>
              <a:rPr lang="el-GR" sz="1600" b="1" dirty="0" smtClean="0">
                <a:latin typeface="Arial" panose="020B0604020202020204" pitchFamily="34" charset="0"/>
                <a:cs typeface="Arial" panose="020B0604020202020204" pitchFamily="34" charset="0"/>
              </a:rPr>
              <a:t>Νανά </a:t>
            </a:r>
            <a:r>
              <a:rPr lang="el-GR" sz="1600" b="1" dirty="0" err="1" smtClean="0">
                <a:latin typeface="Arial" panose="020B0604020202020204" pitchFamily="34" charset="0"/>
                <a:cs typeface="Arial" panose="020B0604020202020204" pitchFamily="34" charset="0"/>
              </a:rPr>
              <a:t>Παπαδογεωργάκη</a:t>
            </a:r>
            <a:r>
              <a:rPr lang="el-GR" sz="1600" b="1" dirty="0" smtClean="0">
                <a:latin typeface="Arial" panose="020B0604020202020204" pitchFamily="34" charset="0"/>
                <a:cs typeface="Arial" panose="020B0604020202020204" pitchFamily="34" charset="0"/>
              </a:rPr>
              <a:t/>
            </a:r>
            <a:br>
              <a:rPr lang="el-GR" sz="1600" b="1" dirty="0" smtClean="0">
                <a:latin typeface="Arial" panose="020B0604020202020204" pitchFamily="34" charset="0"/>
                <a:cs typeface="Arial" panose="020B0604020202020204" pitchFamily="34" charset="0"/>
              </a:rPr>
            </a:br>
            <a:r>
              <a:rPr lang="el-GR" sz="1600" b="1" dirty="0" smtClean="0">
                <a:latin typeface="Arial" panose="020B0604020202020204" pitchFamily="34" charset="0"/>
                <a:cs typeface="Arial" panose="020B0604020202020204" pitchFamily="34" charset="0"/>
              </a:rPr>
              <a:t>Ελένη Πλέσσα</a:t>
            </a:r>
            <a:br>
              <a:rPr lang="el-GR" sz="1600" b="1" dirty="0" smtClean="0">
                <a:latin typeface="Arial" panose="020B0604020202020204" pitchFamily="34" charset="0"/>
                <a:cs typeface="Arial" panose="020B0604020202020204" pitchFamily="34" charset="0"/>
              </a:rPr>
            </a:br>
            <a:r>
              <a:rPr lang="el-GR" sz="1600" b="1" dirty="0" smtClean="0">
                <a:latin typeface="Arial" panose="020B0604020202020204" pitchFamily="34" charset="0"/>
                <a:cs typeface="Arial" panose="020B0604020202020204" pitchFamily="34" charset="0"/>
              </a:rPr>
              <a:t>Μαρία </a:t>
            </a:r>
            <a:r>
              <a:rPr lang="el-GR" sz="1600" b="1" dirty="0" err="1">
                <a:latin typeface="Arial" panose="020B0604020202020204" pitchFamily="34" charset="0"/>
                <a:cs typeface="Arial" panose="020B0604020202020204" pitchFamily="34" charset="0"/>
              </a:rPr>
              <a:t>Φ</a:t>
            </a:r>
            <a:r>
              <a:rPr lang="el-GR" sz="1600" b="1" dirty="0" err="1" smtClean="0">
                <a:latin typeface="Arial" panose="020B0604020202020204" pitchFamily="34" charset="0"/>
                <a:cs typeface="Arial" panose="020B0604020202020204" pitchFamily="34" charset="0"/>
              </a:rPr>
              <a:t>αροπούλου</a:t>
            </a:r>
            <a:r>
              <a:rPr lang="el-GR" sz="1600" b="1" dirty="0" smtClean="0">
                <a:latin typeface="Arial" panose="020B0604020202020204" pitchFamily="34" charset="0"/>
                <a:cs typeface="Arial" panose="020B0604020202020204" pitchFamily="34" charset="0"/>
              </a:rPr>
              <a:t/>
            </a:r>
            <a:br>
              <a:rPr lang="el-GR" sz="1600" b="1" dirty="0" smtClean="0">
                <a:latin typeface="Arial" panose="020B0604020202020204" pitchFamily="34" charset="0"/>
                <a:cs typeface="Arial" panose="020B0604020202020204" pitchFamily="34" charset="0"/>
              </a:rPr>
            </a:br>
            <a:r>
              <a:rPr lang="el-GR" sz="1600" b="1" dirty="0" smtClean="0">
                <a:latin typeface="Arial" panose="020B0604020202020204" pitchFamily="34" charset="0"/>
                <a:cs typeface="Arial" panose="020B0604020202020204" pitchFamily="34" charset="0"/>
              </a:rPr>
              <a:t>Μαρία </a:t>
            </a:r>
            <a:r>
              <a:rPr lang="el-GR" sz="1600" b="1" dirty="0" err="1" smtClean="0">
                <a:latin typeface="Arial" panose="020B0604020202020204" pitchFamily="34" charset="0"/>
                <a:cs typeface="Arial" panose="020B0604020202020204" pitchFamily="34" charset="0"/>
              </a:rPr>
              <a:t>Χατζηλεωνίδα</a:t>
            </a:r>
            <a:endParaRPr lang="el-GR" sz="16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 xmlns:a16="http://schemas.microsoft.com/office/drawing/2014/main" id="{017BF842-DB8C-4D62-801D-B8714F2DDDF8}"/>
              </a:ext>
            </a:extLst>
          </p:cNvPr>
          <p:cNvSpPr>
            <a:spLocks noGrp="1"/>
          </p:cNvSpPr>
          <p:nvPr>
            <p:ph type="subTitle" idx="1"/>
          </p:nvPr>
        </p:nvSpPr>
        <p:spPr>
          <a:xfrm>
            <a:off x="2692398" y="3997569"/>
            <a:ext cx="6815669" cy="1222130"/>
          </a:xfrm>
        </p:spPr>
        <p:txBody>
          <a:bodyPr>
            <a:normAutofit fontScale="70000" lnSpcReduction="20000"/>
          </a:bodyPr>
          <a:lstStyle/>
          <a:p>
            <a:endParaRPr lang="el-GR" sz="2000" b="1" dirty="0">
              <a:latin typeface="Arial" panose="020B0604020202020204" pitchFamily="34" charset="0"/>
              <a:cs typeface="Arial" panose="020B0604020202020204" pitchFamily="34" charset="0"/>
            </a:endParaRPr>
          </a:p>
          <a:p>
            <a:pPr algn="r"/>
            <a:r>
              <a:rPr lang="el-GR" sz="2000" b="1" dirty="0" smtClean="0">
                <a:latin typeface="Arial" panose="020B0604020202020204" pitchFamily="34" charset="0"/>
                <a:cs typeface="Arial" panose="020B0604020202020204" pitchFamily="34" charset="0"/>
              </a:rPr>
              <a:t>Συντονιστές</a:t>
            </a:r>
          </a:p>
          <a:p>
            <a:pPr algn="r"/>
            <a:r>
              <a:rPr lang="el-GR" sz="2000" b="1" dirty="0" smtClean="0">
                <a:latin typeface="Arial" panose="020B0604020202020204" pitchFamily="34" charset="0"/>
                <a:cs typeface="Arial" panose="020B0604020202020204" pitchFamily="34" charset="0"/>
              </a:rPr>
              <a:t>Μιχάλης Καλαντζόπουλος</a:t>
            </a:r>
          </a:p>
          <a:p>
            <a:pPr algn="r"/>
            <a:r>
              <a:rPr lang="el-GR" sz="2000" b="1" dirty="0" smtClean="0">
                <a:latin typeface="Arial" panose="020B0604020202020204" pitchFamily="34" charset="0"/>
                <a:cs typeface="Arial" panose="020B0604020202020204" pitchFamily="34" charset="0"/>
              </a:rPr>
              <a:t>Άννα Ζουρνατζή</a:t>
            </a:r>
            <a:endParaRPr lang="en-US" sz="2000" b="1" dirty="0">
              <a:latin typeface="Arial" panose="020B0604020202020204" pitchFamily="34" charset="0"/>
              <a:cs typeface="Arial" panose="020B0604020202020204" pitchFamily="34" charset="0"/>
            </a:endParaRPr>
          </a:p>
        </p:txBody>
      </p:sp>
      <p:pic>
        <p:nvPicPr>
          <p:cNvPr id="4" name="Εικόνα 1">
            <a:extLst>
              <a:ext uri="{FF2B5EF4-FFF2-40B4-BE49-F238E27FC236}">
                <a16:creationId xmlns="" xmlns:a16="http://schemas.microsoft.com/office/drawing/2014/main" id="{EA2DD816-EB7A-4381-BE41-178B2C6558E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49035" y="1721228"/>
            <a:ext cx="2761130" cy="663387"/>
          </a:xfrm>
          <a:prstGeom prst="rect">
            <a:avLst/>
          </a:prstGeom>
          <a:solidFill>
            <a:srgbClr val="FFFFFF"/>
          </a:solidFill>
          <a:ln>
            <a:noFill/>
          </a:ln>
        </p:spPr>
      </p:pic>
    </p:spTree>
    <p:extLst>
      <p:ext uri="{BB962C8B-B14F-4D97-AF65-F5344CB8AC3E}">
        <p14:creationId xmlns:p14="http://schemas.microsoft.com/office/powerpoint/2010/main" val="745607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a:t>Η ΔΙΑΔΙΚΑΣΙΑ της ΔΙΑΜΕΣΟΛΑΒΗΣΗΣ</a:t>
            </a:r>
            <a:endParaRPr lang="el-GR" sz="2800" dirty="0"/>
          </a:p>
        </p:txBody>
      </p:sp>
      <p:sp>
        <p:nvSpPr>
          <p:cNvPr id="3" name="Θέση περιεχομένου 2"/>
          <p:cNvSpPr>
            <a:spLocks noGrp="1"/>
          </p:cNvSpPr>
          <p:nvPr>
            <p:ph idx="1"/>
          </p:nvPr>
        </p:nvSpPr>
        <p:spPr>
          <a:xfrm>
            <a:off x="834502" y="2530136"/>
            <a:ext cx="10062096" cy="3604334"/>
          </a:xfrm>
        </p:spPr>
        <p:txBody>
          <a:bodyPr>
            <a:noAutofit/>
          </a:bodyPr>
          <a:lstStyle/>
          <a:p>
            <a:pPr marL="0" indent="0">
              <a:buNone/>
            </a:pPr>
            <a:r>
              <a:rPr lang="el-GR" sz="1400" b="1" dirty="0">
                <a:latin typeface="Arial"/>
                <a:cs typeface="Arial"/>
              </a:rPr>
              <a:t>Αρθρο 5: </a:t>
            </a:r>
            <a:endParaRPr lang="el-GR" sz="1400" dirty="0">
              <a:latin typeface="Arial"/>
              <a:cs typeface="Arial"/>
            </a:endParaRPr>
          </a:p>
          <a:p>
            <a:pPr>
              <a:buFont typeface="Wingdings" charset="2"/>
              <a:buChar char="Ø"/>
            </a:pPr>
            <a:r>
              <a:rPr lang="el-GR" sz="1400" b="1" dirty="0">
                <a:latin typeface="Arial"/>
                <a:cs typeface="Arial"/>
              </a:rPr>
              <a:t>Η παράσταση των μερών στη διαμεσολάβηση γίνεται με τους πληρεξούσιους δικηγόρους τους </a:t>
            </a:r>
            <a:endParaRPr lang="el-GR" sz="1400" dirty="0">
              <a:latin typeface="Arial"/>
              <a:cs typeface="Arial"/>
            </a:endParaRPr>
          </a:p>
          <a:p>
            <a:pPr marL="0" indent="0" algn="ctr">
              <a:buNone/>
            </a:pPr>
            <a:r>
              <a:rPr lang="el-GR" sz="1400" b="1" dirty="0">
                <a:latin typeface="Arial"/>
                <a:cs typeface="Arial"/>
              </a:rPr>
              <a:t>(όχι δια των πληρεξουσίων, ΜΕΤΑ των πληρεξουσίων)</a:t>
            </a:r>
            <a:endParaRPr lang="el-GR" sz="1400" dirty="0">
              <a:latin typeface="Arial"/>
              <a:cs typeface="Arial"/>
            </a:endParaRPr>
          </a:p>
          <a:p>
            <a:pPr>
              <a:buFont typeface="Wingdings" charset="2"/>
              <a:buChar char="Ø"/>
            </a:pPr>
            <a:r>
              <a:rPr lang="el-GR" sz="1400" b="1" dirty="0">
                <a:latin typeface="Arial"/>
                <a:cs typeface="Arial"/>
              </a:rPr>
              <a:t>      Εξαιρούνται: καταναλωτικές διαφορές </a:t>
            </a:r>
          </a:p>
          <a:p>
            <a:pPr marL="0" indent="0">
              <a:buNone/>
            </a:pPr>
            <a:r>
              <a:rPr lang="el-GR" sz="1400" b="1" dirty="0">
                <a:latin typeface="Arial"/>
                <a:cs typeface="Arial"/>
              </a:rPr>
              <a:t>                      	       μικροδιαφορές</a:t>
            </a:r>
            <a:r>
              <a:rPr lang="el-GR" sz="1400" dirty="0">
                <a:latin typeface="Arial"/>
                <a:cs typeface="Arial"/>
              </a:rPr>
              <a:t> </a:t>
            </a:r>
          </a:p>
          <a:p>
            <a:pPr marL="0" indent="0">
              <a:buNone/>
            </a:pPr>
            <a:r>
              <a:rPr lang="el-GR" sz="1400" dirty="0">
                <a:latin typeface="Arial"/>
                <a:cs typeface="Arial"/>
              </a:rPr>
              <a:t> 			       (παρ. 1 εδ. α)</a:t>
            </a:r>
          </a:p>
          <a:p>
            <a:endParaRPr lang="el-GR" sz="1400" dirty="0">
              <a:latin typeface="Arial"/>
              <a:cs typeface="Arial"/>
            </a:endParaRPr>
          </a:p>
          <a:p>
            <a:pPr>
              <a:buFont typeface="Wingdings" charset="2"/>
              <a:buChar char="Ø"/>
            </a:pPr>
            <a:r>
              <a:rPr lang="el-GR" sz="1400" dirty="0">
                <a:latin typeface="Arial"/>
                <a:cs typeface="Arial"/>
              </a:rPr>
              <a:t>Στη διαδικασία μπορεί να μετέχει και τρίτο πρόσωπο, εφόσον κρίνεται απαραίτητο, </a:t>
            </a:r>
            <a:r>
              <a:rPr lang="el-GR" sz="1400" b="1" dirty="0">
                <a:latin typeface="Arial"/>
                <a:cs typeface="Arial"/>
              </a:rPr>
              <a:t>σε συμφωνία με τα μέρη και τον διαμεσολαβητή</a:t>
            </a:r>
            <a:r>
              <a:rPr lang="el-GR" sz="1400" dirty="0">
                <a:latin typeface="Arial"/>
                <a:cs typeface="Arial"/>
              </a:rPr>
              <a:t> ( παρ. 1 εδ. β)</a:t>
            </a:r>
          </a:p>
          <a:p>
            <a:pPr marL="0" indent="0">
              <a:buNone/>
            </a:pPr>
            <a:r>
              <a:rPr lang="el-GR" sz="1400" dirty="0">
                <a:latin typeface="Arial"/>
                <a:cs typeface="Arial"/>
              </a:rPr>
              <a:t>(π.χ συγγενικά πρόσωπα που συνδέονται με την υπόθεση, εγγυητές, οικονομικοί σύμβουλοι, πραγματογνώμονες, λογιστές, τεχνικοί σύμβουλοι</a:t>
            </a:r>
            <a:r>
              <a:rPr lang="en-US" sz="1400" dirty="0">
                <a:latin typeface="Arial"/>
                <a:cs typeface="Arial"/>
              </a:rPr>
              <a:t>,</a:t>
            </a:r>
            <a:r>
              <a:rPr lang="el-GR" sz="1400" dirty="0">
                <a:latin typeface="Arial"/>
                <a:cs typeface="Arial"/>
              </a:rPr>
              <a:t> μέλη Δ.Σ., υπεργολάβοι κλπ) </a:t>
            </a:r>
          </a:p>
          <a:p>
            <a:endParaRPr lang="el-GR" sz="1400" dirty="0">
              <a:latin typeface="Arial"/>
              <a:cs typeface="Arial"/>
            </a:endParaRPr>
          </a:p>
          <a:p>
            <a:endParaRPr lang="el-GR" sz="1400" b="1" dirty="0">
              <a:latin typeface="Arial"/>
              <a:cs typeface="Arial"/>
            </a:endParaRPr>
          </a:p>
          <a:p>
            <a:pPr marL="0" indent="0">
              <a:buNone/>
            </a:pPr>
            <a:endParaRPr lang="mr-IN" sz="1400" dirty="0">
              <a:latin typeface="Arial"/>
              <a:cs typeface="Arial"/>
            </a:endParaRPr>
          </a:p>
        </p:txBody>
      </p:sp>
    </p:spTree>
    <p:extLst>
      <p:ext uri="{BB962C8B-B14F-4D97-AF65-F5344CB8AC3E}">
        <p14:creationId xmlns:p14="http://schemas.microsoft.com/office/powerpoint/2010/main" val="668629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a:t>Η ΔΙΑΔΙΚΑΣΙΑ της ΔΙΑΜΕΣΟΛΑΒΗΣΗΣ</a:t>
            </a:r>
            <a:endParaRPr lang="el-GR" sz="2800" dirty="0"/>
          </a:p>
        </p:txBody>
      </p:sp>
      <p:sp>
        <p:nvSpPr>
          <p:cNvPr id="3" name="Θέση περιεχομένου 2"/>
          <p:cNvSpPr>
            <a:spLocks noGrp="1"/>
          </p:cNvSpPr>
          <p:nvPr>
            <p:ph idx="1"/>
          </p:nvPr>
        </p:nvSpPr>
        <p:spPr>
          <a:xfrm>
            <a:off x="834502" y="2530136"/>
            <a:ext cx="10062096" cy="3604334"/>
          </a:xfrm>
        </p:spPr>
        <p:txBody>
          <a:bodyPr>
            <a:noAutofit/>
          </a:bodyPr>
          <a:lstStyle/>
          <a:p>
            <a:pPr marL="0" indent="0">
              <a:buNone/>
            </a:pPr>
            <a:r>
              <a:rPr lang="el-GR" sz="1400" b="1" dirty="0">
                <a:latin typeface="Arial"/>
                <a:cs typeface="Arial"/>
              </a:rPr>
              <a:t>Αρθρο 5: </a:t>
            </a:r>
            <a:endParaRPr lang="el-GR" sz="1400" dirty="0">
              <a:latin typeface="Arial"/>
              <a:cs typeface="Arial"/>
            </a:endParaRPr>
          </a:p>
          <a:p>
            <a:pPr>
              <a:buFont typeface="Wingdings" charset="2"/>
              <a:buChar char="Ø"/>
            </a:pPr>
            <a:r>
              <a:rPr lang="el-GR" sz="1400" dirty="0">
                <a:latin typeface="Arial"/>
                <a:cs typeface="Arial"/>
              </a:rPr>
              <a:t>Ο Διαμεσολαβητής ορίζεται από τα μέρη ή από τρίτο πρόσωπο της κοινής τους επιλογής, συμπεριλαμβανομένων των Κέντρων Διαμεσολάβησης (παρ. 2)</a:t>
            </a:r>
          </a:p>
          <a:p>
            <a:pPr>
              <a:buFont typeface="Wingdings" charset="2"/>
              <a:buChar char="Ø"/>
            </a:pPr>
            <a:endParaRPr lang="el-GR" sz="1400" dirty="0">
              <a:latin typeface="Arial"/>
              <a:cs typeface="Arial"/>
            </a:endParaRPr>
          </a:p>
          <a:p>
            <a:pPr>
              <a:buFont typeface="Wingdings" charset="2"/>
              <a:buChar char="Ø"/>
            </a:pPr>
            <a:r>
              <a:rPr lang="el-GR" sz="1400" dirty="0">
                <a:latin typeface="Arial"/>
                <a:cs typeface="Arial"/>
              </a:rPr>
              <a:t>Ο Διαμεσολαβητής είναι ένας, εκτός αν τα μέρη συμφωνήσουν εγγράφως ότι οι διαμεσολαβητές θα είναι περισσότεροι </a:t>
            </a:r>
            <a:r>
              <a:rPr lang="el-GR" sz="1400" b="1" dirty="0">
                <a:latin typeface="Arial"/>
                <a:cs typeface="Arial"/>
              </a:rPr>
              <a:t>(συνδιαμεσολάβηση) </a:t>
            </a:r>
            <a:r>
              <a:rPr lang="el-GR" sz="1400" dirty="0">
                <a:latin typeface="Arial"/>
                <a:cs typeface="Arial"/>
              </a:rPr>
              <a:t>(παρ. 2)</a:t>
            </a:r>
          </a:p>
          <a:p>
            <a:pPr>
              <a:buFont typeface="Wingdings" charset="2"/>
              <a:buChar char="Ø"/>
            </a:pPr>
            <a:endParaRPr lang="el-GR" sz="1400" dirty="0">
              <a:latin typeface="Arial"/>
              <a:cs typeface="Arial"/>
            </a:endParaRPr>
          </a:p>
          <a:p>
            <a:pPr>
              <a:buFont typeface="Wingdings" charset="2"/>
              <a:buChar char="Ø"/>
            </a:pPr>
            <a:r>
              <a:rPr lang="el-GR" sz="1400" dirty="0">
                <a:latin typeface="Arial"/>
                <a:cs typeface="Arial"/>
              </a:rPr>
              <a:t>Ο χρόνος, ο τόπος και οι λοιπές διαδικαστικές λεπτομέρειες της διεξαγωγής της διαμεσολάβησης καθορίζονται από τον διαμεσολαβητή σε συμφωνία με τα μέρη (παρ. 3)</a:t>
            </a:r>
          </a:p>
          <a:p>
            <a:pPr>
              <a:buFont typeface="Wingdings" charset="2"/>
              <a:buChar char="Ø"/>
            </a:pPr>
            <a:endParaRPr lang="el-GR" sz="1400" dirty="0">
              <a:latin typeface="Arial"/>
              <a:cs typeface="Arial"/>
            </a:endParaRPr>
          </a:p>
          <a:p>
            <a:pPr>
              <a:buFont typeface="Wingdings" charset="2"/>
              <a:buChar char="Ø"/>
            </a:pPr>
            <a:r>
              <a:rPr lang="el-GR" sz="1400" dirty="0">
                <a:latin typeface="Arial"/>
                <a:cs typeface="Arial"/>
              </a:rPr>
              <a:t>Αν δεν είναι δυνατή η αυτοπρόσωπη παρουσία κάποιου μέρους μπορεί να γίνει τηλεδιάσκεψη με οποιοδήποτε πρόσφορο για όλα τα μέρη της διαφοράς, μέσο (παρ. 3) </a:t>
            </a:r>
          </a:p>
          <a:p>
            <a:endParaRPr lang="el-GR" sz="1400" dirty="0">
              <a:latin typeface="Arial"/>
              <a:cs typeface="Arial"/>
            </a:endParaRPr>
          </a:p>
          <a:p>
            <a:endParaRPr lang="el-GR" sz="1400" dirty="0">
              <a:latin typeface="Arial"/>
              <a:cs typeface="Arial"/>
            </a:endParaRPr>
          </a:p>
          <a:p>
            <a:endParaRPr lang="el-GR" sz="1400" b="1" dirty="0">
              <a:latin typeface="Arial"/>
              <a:cs typeface="Arial"/>
            </a:endParaRPr>
          </a:p>
          <a:p>
            <a:pPr marL="0" indent="0">
              <a:buNone/>
            </a:pPr>
            <a:endParaRPr lang="mr-IN" sz="1400" dirty="0">
              <a:latin typeface="Arial"/>
              <a:cs typeface="Arial"/>
            </a:endParaRPr>
          </a:p>
        </p:txBody>
      </p:sp>
    </p:spTree>
    <p:extLst>
      <p:ext uri="{BB962C8B-B14F-4D97-AF65-F5344CB8AC3E}">
        <p14:creationId xmlns:p14="http://schemas.microsoft.com/office/powerpoint/2010/main" val="2776238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a:t>Η ΔΙΑΔΙΚΑΣΙΑ της ΔΙΑΜΕΣΟΛΑΒΗΣΗΣ</a:t>
            </a:r>
            <a:endParaRPr lang="el-GR" sz="2800" dirty="0"/>
          </a:p>
        </p:txBody>
      </p:sp>
      <p:sp>
        <p:nvSpPr>
          <p:cNvPr id="3" name="Θέση περιεχομένου 2"/>
          <p:cNvSpPr>
            <a:spLocks noGrp="1"/>
          </p:cNvSpPr>
          <p:nvPr>
            <p:ph idx="1"/>
          </p:nvPr>
        </p:nvSpPr>
        <p:spPr>
          <a:xfrm>
            <a:off x="834502" y="2530136"/>
            <a:ext cx="10062096" cy="3604334"/>
          </a:xfrm>
        </p:spPr>
        <p:txBody>
          <a:bodyPr>
            <a:noAutofit/>
          </a:bodyPr>
          <a:lstStyle/>
          <a:p>
            <a:pPr marL="0" indent="0">
              <a:lnSpc>
                <a:spcPct val="150000"/>
              </a:lnSpc>
              <a:buNone/>
            </a:pPr>
            <a:r>
              <a:rPr lang="el-GR" sz="1400" b="1" dirty="0">
                <a:latin typeface="Arial"/>
                <a:cs typeface="Arial"/>
              </a:rPr>
              <a:t>Αρθρο 5: </a:t>
            </a:r>
            <a:endParaRPr lang="el-GR" sz="1400" dirty="0">
              <a:latin typeface="Arial"/>
              <a:cs typeface="Arial"/>
            </a:endParaRPr>
          </a:p>
          <a:p>
            <a:pPr algn="just">
              <a:lnSpc>
                <a:spcPct val="150000"/>
              </a:lnSpc>
              <a:buFont typeface="Wingdings" charset="2"/>
              <a:buChar char="Ø"/>
            </a:pPr>
            <a:r>
              <a:rPr lang="el-GR" sz="1400" dirty="0">
                <a:latin typeface="Arial"/>
                <a:cs typeface="Arial"/>
              </a:rPr>
              <a:t>Ο διαμεσολαβητής μπορεί να διεξάγει τη διαδικασία με </a:t>
            </a:r>
            <a:r>
              <a:rPr lang="el-GR" sz="1400" b="1" dirty="0">
                <a:latin typeface="Arial"/>
                <a:cs typeface="Arial"/>
              </a:rPr>
              <a:t>κοινές ή χωριστές</a:t>
            </a:r>
            <a:r>
              <a:rPr lang="el-GR" sz="1400" dirty="0">
                <a:latin typeface="Arial"/>
                <a:cs typeface="Arial"/>
              </a:rPr>
              <a:t> </a:t>
            </a:r>
            <a:r>
              <a:rPr lang="el-GR" sz="1400" b="1" dirty="0">
                <a:latin typeface="Arial"/>
                <a:cs typeface="Arial"/>
              </a:rPr>
              <a:t>συνεδρίες,</a:t>
            </a:r>
            <a:r>
              <a:rPr lang="el-GR" sz="1400" dirty="0">
                <a:latin typeface="Arial"/>
                <a:cs typeface="Arial"/>
              </a:rPr>
              <a:t> ενώ οι πληροφορίες που αντλεί από κάθε μέρος, δεν γνωστοποιούνται στην άλλη πλευρά χωρίς τη σύμφωνη γνώμη του μέρους που τις έδωσε (παρ. 4)</a:t>
            </a:r>
          </a:p>
          <a:p>
            <a:pPr algn="just">
              <a:lnSpc>
                <a:spcPct val="150000"/>
              </a:lnSpc>
              <a:buFont typeface="Wingdings" charset="2"/>
              <a:buChar char="Ø"/>
            </a:pPr>
            <a:endParaRPr lang="el-GR" sz="1400" dirty="0">
              <a:latin typeface="Arial"/>
              <a:cs typeface="Arial"/>
            </a:endParaRPr>
          </a:p>
          <a:p>
            <a:pPr algn="just">
              <a:lnSpc>
                <a:spcPct val="150000"/>
              </a:lnSpc>
              <a:buFont typeface="Wingdings" charset="2"/>
              <a:buChar char="Ø"/>
            </a:pPr>
            <a:r>
              <a:rPr lang="el-GR" sz="1400" dirty="0">
                <a:latin typeface="Arial"/>
                <a:cs typeface="Arial"/>
              </a:rPr>
              <a:t>Η διαδικασία έχει κατ’ αρχήν </a:t>
            </a:r>
            <a:r>
              <a:rPr lang="el-GR" sz="1400" b="1" dirty="0">
                <a:latin typeface="Arial"/>
                <a:cs typeface="Arial"/>
              </a:rPr>
              <a:t>εμπιστευτικό χαρακτήρα,</a:t>
            </a:r>
            <a:r>
              <a:rPr lang="el-GR" sz="1400" dirty="0">
                <a:latin typeface="Arial"/>
                <a:cs typeface="Arial"/>
              </a:rPr>
              <a:t> δεν τηρούνται πρακτικά και πρέπει να διεξάγεται κατά τρόπο που δεν παραβιάζει το απόρρητο αυτής, εκτός αν τα μέρη συμφωνήσουν διαφορετικά (παρ. 5 εδ. α)</a:t>
            </a:r>
          </a:p>
          <a:p>
            <a:endParaRPr lang="el-GR" sz="1400" dirty="0"/>
          </a:p>
          <a:p>
            <a:endParaRPr lang="el-GR" sz="1400" dirty="0">
              <a:latin typeface="Arial"/>
              <a:cs typeface="Arial"/>
            </a:endParaRPr>
          </a:p>
          <a:p>
            <a:endParaRPr lang="el-GR" sz="1400" dirty="0">
              <a:latin typeface="Arial"/>
              <a:cs typeface="Arial"/>
            </a:endParaRPr>
          </a:p>
          <a:p>
            <a:endParaRPr lang="el-GR" sz="1400" b="1" dirty="0">
              <a:latin typeface="Arial"/>
              <a:cs typeface="Arial"/>
            </a:endParaRPr>
          </a:p>
          <a:p>
            <a:pPr marL="0" indent="0">
              <a:buNone/>
            </a:pPr>
            <a:endParaRPr lang="mr-IN" sz="1400" dirty="0">
              <a:latin typeface="Arial"/>
              <a:cs typeface="Arial"/>
            </a:endParaRPr>
          </a:p>
        </p:txBody>
      </p:sp>
    </p:spTree>
    <p:extLst>
      <p:ext uri="{BB962C8B-B14F-4D97-AF65-F5344CB8AC3E}">
        <p14:creationId xmlns:p14="http://schemas.microsoft.com/office/powerpoint/2010/main" val="2257025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a:t>Η ΔΙΑΔΙΚΑΣΙΑ της ΔΙΑΜΕΣΟΛΑΒΗΣΗΣ</a:t>
            </a:r>
            <a:endParaRPr lang="el-GR" sz="2800" dirty="0"/>
          </a:p>
        </p:txBody>
      </p:sp>
      <p:sp>
        <p:nvSpPr>
          <p:cNvPr id="3" name="Θέση περιεχομένου 2"/>
          <p:cNvSpPr>
            <a:spLocks noGrp="1"/>
          </p:cNvSpPr>
          <p:nvPr>
            <p:ph idx="1"/>
          </p:nvPr>
        </p:nvSpPr>
        <p:spPr>
          <a:xfrm>
            <a:off x="834502" y="2530136"/>
            <a:ext cx="10062096" cy="3604334"/>
          </a:xfrm>
        </p:spPr>
        <p:txBody>
          <a:bodyPr>
            <a:noAutofit/>
          </a:bodyPr>
          <a:lstStyle/>
          <a:p>
            <a:pPr marL="0" indent="0">
              <a:lnSpc>
                <a:spcPct val="150000"/>
              </a:lnSpc>
              <a:buNone/>
            </a:pPr>
            <a:r>
              <a:rPr lang="el-GR" sz="1400" b="1" dirty="0">
                <a:latin typeface="Arial"/>
                <a:cs typeface="Arial"/>
              </a:rPr>
              <a:t>Αρθρο 5: </a:t>
            </a:r>
            <a:endParaRPr lang="el-GR" sz="1400" dirty="0">
              <a:latin typeface="Arial"/>
              <a:cs typeface="Arial"/>
            </a:endParaRPr>
          </a:p>
          <a:p>
            <a:pPr algn="just">
              <a:lnSpc>
                <a:spcPct val="150000"/>
              </a:lnSpc>
              <a:buFont typeface="Wingdings" charset="2"/>
              <a:buChar char="Ø"/>
            </a:pPr>
            <a:r>
              <a:rPr lang="el-GR" sz="1400" dirty="0">
                <a:latin typeface="Arial"/>
                <a:cs typeface="Arial"/>
              </a:rPr>
              <a:t>Πριν από την έναρξη της </a:t>
            </a:r>
            <a:r>
              <a:rPr lang="el-GR" sz="1400" b="1" dirty="0">
                <a:latin typeface="Arial"/>
                <a:cs typeface="Arial"/>
              </a:rPr>
              <a:t>διαδικασίας</a:t>
            </a:r>
            <a:r>
              <a:rPr lang="el-GR" sz="1400" dirty="0">
                <a:latin typeface="Arial"/>
                <a:cs typeface="Arial"/>
              </a:rPr>
              <a:t> όλοι οι συμμετέχοντες (και κάθε τρίτος) δεσμεύονται εγγράφως να τηρήσουν το </a:t>
            </a:r>
            <a:r>
              <a:rPr lang="el-GR" sz="1400" b="1" dirty="0">
                <a:latin typeface="Arial"/>
                <a:cs typeface="Arial"/>
              </a:rPr>
              <a:t>απόρρητο</a:t>
            </a:r>
            <a:r>
              <a:rPr lang="el-GR" sz="1400" dirty="0">
                <a:latin typeface="Arial"/>
                <a:cs typeface="Arial"/>
              </a:rPr>
              <a:t> αυτής. Το ίδιο μπορεί να συμβεί </a:t>
            </a:r>
            <a:r>
              <a:rPr lang="el-GR" sz="1400" b="1" dirty="0">
                <a:latin typeface="Arial"/>
                <a:cs typeface="Arial"/>
              </a:rPr>
              <a:t>και για το περιεχόμενο της συμφωνίας </a:t>
            </a:r>
            <a:r>
              <a:rPr lang="el-GR" sz="1400" dirty="0">
                <a:latin typeface="Arial"/>
                <a:cs typeface="Arial"/>
              </a:rPr>
              <a:t>στην οποία ενδέχεται να καταλήξουν τα μέρη, </a:t>
            </a:r>
            <a:r>
              <a:rPr lang="el-GR" sz="1400" b="1" dirty="0">
                <a:latin typeface="Arial"/>
                <a:cs typeface="Arial"/>
              </a:rPr>
              <a:t>εκτός αν η γνωστοποίηση του είναι απαραίτητη για την εκτέλεση αυτής</a:t>
            </a:r>
            <a:r>
              <a:rPr lang="el-GR" sz="1400" dirty="0">
                <a:latin typeface="Arial"/>
                <a:cs typeface="Arial"/>
              </a:rPr>
              <a:t>, σύμφωνα με το α. 8 παρ. 4 (δλδ, αν η συμφωνία περιλαμβάνει διατάξες που αφορούν δικαιοπραξίες οι οποίες υπόκεινται εκ του νόμου σε </a:t>
            </a:r>
            <a:r>
              <a:rPr lang="el-GR" sz="1400" b="1" dirty="0">
                <a:latin typeface="Arial"/>
                <a:cs typeface="Arial"/>
              </a:rPr>
              <a:t>συμβολαιογραφικό τύπο</a:t>
            </a:r>
            <a:r>
              <a:rPr lang="el-GR" sz="1400" dirty="0">
                <a:latin typeface="Arial"/>
                <a:cs typeface="Arial"/>
              </a:rPr>
              <a:t>) ή αν αυτό επιβάλλεται για </a:t>
            </a:r>
            <a:r>
              <a:rPr lang="el-GR" sz="1400" b="1" dirty="0">
                <a:latin typeface="Arial"/>
                <a:cs typeface="Arial"/>
              </a:rPr>
              <a:t>λόγους δημόσιας τάξης </a:t>
            </a:r>
            <a:r>
              <a:rPr lang="el-GR" sz="1400" dirty="0">
                <a:latin typeface="Arial"/>
                <a:cs typeface="Arial"/>
              </a:rPr>
              <a:t>(παρ. 5) </a:t>
            </a:r>
          </a:p>
          <a:p>
            <a:endParaRPr lang="el-GR" sz="1400" dirty="0">
              <a:latin typeface="Arial"/>
              <a:cs typeface="Arial"/>
            </a:endParaRPr>
          </a:p>
          <a:p>
            <a:endParaRPr lang="el-GR" sz="1400" dirty="0">
              <a:latin typeface="Arial"/>
              <a:cs typeface="Arial"/>
            </a:endParaRPr>
          </a:p>
          <a:p>
            <a:endParaRPr lang="el-GR" sz="1400" dirty="0">
              <a:latin typeface="Arial"/>
              <a:cs typeface="Arial"/>
            </a:endParaRPr>
          </a:p>
          <a:p>
            <a:endParaRPr lang="el-GR" sz="1400" b="1" dirty="0">
              <a:latin typeface="Arial"/>
              <a:cs typeface="Arial"/>
            </a:endParaRPr>
          </a:p>
          <a:p>
            <a:pPr marL="0" indent="0">
              <a:buNone/>
            </a:pPr>
            <a:endParaRPr lang="mr-IN" sz="1400" dirty="0">
              <a:latin typeface="Arial"/>
              <a:cs typeface="Arial"/>
            </a:endParaRPr>
          </a:p>
        </p:txBody>
      </p:sp>
    </p:spTree>
    <p:extLst>
      <p:ext uri="{BB962C8B-B14F-4D97-AF65-F5344CB8AC3E}">
        <p14:creationId xmlns:p14="http://schemas.microsoft.com/office/powerpoint/2010/main" val="676622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a:t>Η ΔΙΑΔΙΚΑΣΙΑ της ΔΙΑΜΕΣΟΛΑΒΗΣΗΣ</a:t>
            </a:r>
            <a:endParaRPr lang="el-GR" sz="2800" dirty="0"/>
          </a:p>
        </p:txBody>
      </p:sp>
      <p:sp>
        <p:nvSpPr>
          <p:cNvPr id="3" name="Θέση περιεχομένου 2"/>
          <p:cNvSpPr>
            <a:spLocks noGrp="1"/>
          </p:cNvSpPr>
          <p:nvPr>
            <p:ph idx="1"/>
          </p:nvPr>
        </p:nvSpPr>
        <p:spPr>
          <a:xfrm>
            <a:off x="834502" y="2530136"/>
            <a:ext cx="10062096" cy="3604334"/>
          </a:xfrm>
        </p:spPr>
        <p:txBody>
          <a:bodyPr>
            <a:noAutofit/>
          </a:bodyPr>
          <a:lstStyle/>
          <a:p>
            <a:pPr marL="0" indent="0">
              <a:lnSpc>
                <a:spcPct val="150000"/>
              </a:lnSpc>
              <a:buNone/>
            </a:pPr>
            <a:r>
              <a:rPr lang="el-GR" sz="1400" b="1" dirty="0">
                <a:latin typeface="Arial"/>
                <a:cs typeface="Arial"/>
              </a:rPr>
              <a:t>Αρθρο 5: </a:t>
            </a:r>
            <a:endParaRPr lang="el-GR" sz="1400" dirty="0">
              <a:latin typeface="Arial"/>
              <a:cs typeface="Arial"/>
            </a:endParaRPr>
          </a:p>
          <a:p>
            <a:pPr algn="just">
              <a:lnSpc>
                <a:spcPct val="150000"/>
              </a:lnSpc>
              <a:buFont typeface="Wingdings" charset="2"/>
              <a:buChar char="Ø"/>
            </a:pPr>
            <a:r>
              <a:rPr lang="el-GR" sz="1400" dirty="0">
                <a:latin typeface="Arial"/>
                <a:cs typeface="Arial"/>
              </a:rPr>
              <a:t>Εφόσον η διαφορά αχθεί στα δικαστήρια, όσοι συμμετέχουν στη διαμεσολάβηση, δεν εξετάζονται ως μάρτυρες και εμποδίζονται να προσκομίσουν στοιχεία που προκύπτουν από τη διαδικασία της διαμεσολάβησης ή έχουν σχέση με αυτή, ΠΑΡΑ ΜΟΝΟ εάν κάτι τέτοιο επιβάλλεται από </a:t>
            </a:r>
            <a:r>
              <a:rPr lang="el-GR" sz="1400" b="1" dirty="0">
                <a:latin typeface="Arial"/>
                <a:cs typeface="Arial"/>
              </a:rPr>
              <a:t>λόγους Δημόσιας Τάξης,</a:t>
            </a:r>
            <a:r>
              <a:rPr lang="el-GR" sz="1400" dirty="0">
                <a:latin typeface="Arial"/>
                <a:cs typeface="Arial"/>
              </a:rPr>
              <a:t> κυρίως για να εξασφαλισθεί η </a:t>
            </a:r>
            <a:r>
              <a:rPr lang="el-GR" sz="1400" b="1" dirty="0">
                <a:latin typeface="Arial"/>
                <a:cs typeface="Arial"/>
              </a:rPr>
              <a:t>προστασία ανηλίκων</a:t>
            </a:r>
            <a:r>
              <a:rPr lang="el-GR" sz="1400" dirty="0">
                <a:latin typeface="Arial"/>
                <a:cs typeface="Arial"/>
              </a:rPr>
              <a:t> ή για να αποφευχθεί ο κίνδυνος </a:t>
            </a:r>
            <a:r>
              <a:rPr lang="el-GR" sz="1400" b="1" dirty="0">
                <a:latin typeface="Arial"/>
                <a:cs typeface="Arial"/>
              </a:rPr>
              <a:t>να θιγεί η σωματική ακεραιότητα ή ψυχική υγεία προσώπου </a:t>
            </a:r>
            <a:r>
              <a:rPr lang="el-GR" sz="1400" dirty="0">
                <a:latin typeface="Arial"/>
                <a:cs typeface="Arial"/>
              </a:rPr>
              <a:t>(παρ. 6)</a:t>
            </a:r>
          </a:p>
          <a:p>
            <a:pPr algn="just">
              <a:lnSpc>
                <a:spcPct val="150000"/>
              </a:lnSpc>
              <a:buFont typeface="Wingdings" charset="2"/>
              <a:buChar char="Ø"/>
            </a:pPr>
            <a:endParaRPr lang="el-GR" sz="1400" dirty="0">
              <a:latin typeface="Arial"/>
              <a:cs typeface="Arial"/>
            </a:endParaRPr>
          </a:p>
          <a:p>
            <a:pPr algn="just">
              <a:lnSpc>
                <a:spcPct val="150000"/>
              </a:lnSpc>
              <a:buFont typeface="Wingdings" charset="2"/>
              <a:buChar char="Ø"/>
            </a:pPr>
            <a:r>
              <a:rPr lang="el-GR" sz="1400" dirty="0">
                <a:latin typeface="Arial"/>
                <a:cs typeface="Arial"/>
              </a:rPr>
              <a:t>Ο Διαμεσολαβητής κατά την εκτέλεση των καθηκόντων του υπέχει αστική ευθύνη μόνο για </a:t>
            </a:r>
            <a:r>
              <a:rPr lang="el-GR" sz="1400" b="1" dirty="0">
                <a:latin typeface="Arial"/>
                <a:cs typeface="Arial"/>
              </a:rPr>
              <a:t>δόλο</a:t>
            </a:r>
            <a:r>
              <a:rPr lang="el-GR" sz="1400" dirty="0">
                <a:latin typeface="Arial"/>
                <a:cs typeface="Arial"/>
              </a:rPr>
              <a:t> (παρ. 7) </a:t>
            </a:r>
          </a:p>
          <a:p>
            <a:pPr algn="just">
              <a:buFont typeface="Wingdings" charset="2"/>
              <a:buChar char="Ø"/>
            </a:pPr>
            <a:endParaRPr lang="el-GR" sz="1400" dirty="0">
              <a:latin typeface="Arial"/>
              <a:cs typeface="Arial"/>
            </a:endParaRPr>
          </a:p>
          <a:p>
            <a:endParaRPr lang="el-GR" sz="1400" dirty="0">
              <a:latin typeface="Arial"/>
              <a:cs typeface="Arial"/>
            </a:endParaRPr>
          </a:p>
          <a:p>
            <a:endParaRPr lang="el-GR" sz="1400" b="1" dirty="0">
              <a:latin typeface="Arial"/>
              <a:cs typeface="Arial"/>
            </a:endParaRPr>
          </a:p>
          <a:p>
            <a:pPr marL="0" indent="0">
              <a:buNone/>
            </a:pPr>
            <a:endParaRPr lang="mr-IN" sz="1400" dirty="0">
              <a:latin typeface="Arial"/>
              <a:cs typeface="Arial"/>
            </a:endParaRPr>
          </a:p>
        </p:txBody>
      </p:sp>
    </p:spTree>
    <p:extLst>
      <p:ext uri="{BB962C8B-B14F-4D97-AF65-F5344CB8AC3E}">
        <p14:creationId xmlns:p14="http://schemas.microsoft.com/office/powerpoint/2010/main" val="2771771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smtClean="0"/>
              <a:t>ΕΚΤΕΛΕΣΤΟΤΗΤΑ ΣΥΜΦΩΝΙΩΝ </a:t>
            </a:r>
            <a:br>
              <a:rPr lang="el-GR" sz="2800" b="1" dirty="0" smtClean="0"/>
            </a:br>
            <a:r>
              <a:rPr lang="el-GR" sz="2800" b="1" dirty="0" smtClean="0"/>
              <a:t>που προκύπτουν από τη ΔΙΑΜΕΣΟΛΑΒΗΣΗ</a:t>
            </a:r>
            <a:endParaRPr lang="el-GR" sz="2800" dirty="0"/>
          </a:p>
        </p:txBody>
      </p:sp>
      <p:sp>
        <p:nvSpPr>
          <p:cNvPr id="3" name="Θέση περιεχομένου 2"/>
          <p:cNvSpPr>
            <a:spLocks noGrp="1"/>
          </p:cNvSpPr>
          <p:nvPr>
            <p:ph idx="1"/>
          </p:nvPr>
        </p:nvSpPr>
        <p:spPr>
          <a:xfrm>
            <a:off x="834502" y="2530136"/>
            <a:ext cx="10062096" cy="3604334"/>
          </a:xfrm>
        </p:spPr>
        <p:txBody>
          <a:bodyPr>
            <a:noAutofit/>
          </a:bodyPr>
          <a:lstStyle/>
          <a:p>
            <a:pPr marL="0" indent="0">
              <a:buNone/>
            </a:pPr>
            <a:r>
              <a:rPr lang="el-GR" sz="1400" b="1" dirty="0" smtClean="0">
                <a:latin typeface="Arial"/>
                <a:cs typeface="Arial"/>
              </a:rPr>
              <a:t>Άρθρο 8: </a:t>
            </a:r>
            <a:endParaRPr lang="el-GR" sz="1400" dirty="0">
              <a:latin typeface="Arial"/>
              <a:cs typeface="Arial"/>
            </a:endParaRPr>
          </a:p>
          <a:p>
            <a:pPr algn="just">
              <a:lnSpc>
                <a:spcPct val="150000"/>
              </a:lnSpc>
              <a:spcBef>
                <a:spcPct val="0"/>
              </a:spcBef>
              <a:buFont typeface="Wingdings" pitchFamily="2" charset="2"/>
              <a:buChar char="Ø"/>
            </a:pPr>
            <a:r>
              <a:rPr lang="el-GR" altLang="en-US" sz="1400" b="1" dirty="0">
                <a:latin typeface="Arial" pitchFamily="34" charset="0"/>
                <a:cs typeface="Arial" pitchFamily="34" charset="0"/>
              </a:rPr>
              <a:t>Πρακτικό Διαμεσολάβησης/Ελάχιστο </a:t>
            </a:r>
            <a:r>
              <a:rPr lang="el-GR" altLang="en-US" sz="1400" b="1" dirty="0" smtClean="0">
                <a:latin typeface="Arial" pitchFamily="34" charset="0"/>
                <a:cs typeface="Arial" pitchFamily="34" charset="0"/>
              </a:rPr>
              <a:t>περιεχόμενο: </a:t>
            </a:r>
            <a:r>
              <a:rPr lang="el-GR" altLang="en-US" sz="1400" dirty="0" smtClean="0">
                <a:latin typeface="Arial" pitchFamily="34" charset="0"/>
                <a:cs typeface="Arial" pitchFamily="34" charset="0"/>
              </a:rPr>
              <a:t>στοιχεία </a:t>
            </a:r>
            <a:r>
              <a:rPr lang="el-GR" altLang="en-US" sz="1400" dirty="0">
                <a:latin typeface="Arial" pitchFamily="34" charset="0"/>
                <a:cs typeface="Arial" pitchFamily="34" charset="0"/>
              </a:rPr>
              <a:t>Διαμεσολαβητή, ημερομηνία και τόπος διεξαγωγής της Διαμεσολάβησης, στοιχεία μερών και νομικών παραστατών, αναφορά στη συμφωνία υπαγωγής ή σε άλλο τρόπο προσφυγής στη Διαμεσολάβηση, στοιχεία τυχόν άλλων προσώπων που συμμετείχαν στη διαδικασία, συμφωνία των μερών ή διαπίστωση περί μη επίτευξης </a:t>
            </a:r>
            <a:r>
              <a:rPr lang="el-GR" altLang="en-US" sz="1400" dirty="0" smtClean="0">
                <a:latin typeface="Arial" pitchFamily="34" charset="0"/>
                <a:cs typeface="Arial" pitchFamily="34" charset="0"/>
              </a:rPr>
              <a:t>συμφωνίας</a:t>
            </a:r>
            <a:endParaRPr lang="el-GR" altLang="en-US" sz="1400" dirty="0">
              <a:latin typeface="Arial" pitchFamily="34" charset="0"/>
              <a:cs typeface="Arial" pitchFamily="34" charset="0"/>
            </a:endParaRPr>
          </a:p>
          <a:p>
            <a:pPr algn="just">
              <a:lnSpc>
                <a:spcPct val="150000"/>
              </a:lnSpc>
              <a:spcBef>
                <a:spcPct val="0"/>
              </a:spcBef>
              <a:buFont typeface="Wingdings" pitchFamily="2" charset="2"/>
              <a:buChar char="Ø"/>
            </a:pPr>
            <a:r>
              <a:rPr lang="el-GR" altLang="en-US" sz="1400" b="1" dirty="0">
                <a:latin typeface="Arial" pitchFamily="34" charset="0"/>
                <a:cs typeface="Arial" pitchFamily="34" charset="0"/>
              </a:rPr>
              <a:t>Υπογραφή </a:t>
            </a:r>
            <a:r>
              <a:rPr lang="el-GR" altLang="en-US" sz="1400" dirty="0">
                <a:latin typeface="Arial" pitchFamily="34" charset="0"/>
                <a:cs typeface="Arial" pitchFamily="34" charset="0"/>
              </a:rPr>
              <a:t>από τον Διαμεσολαβητή, τα μέρη, τους νομικούς παραστάτες των μερών, τυχόν τρίτους που συμμετείχαν στη διαδικασία. Σε περίπτωση μη επίτευξης συμφωνίας το πρακτικό μπορεί να υπογράφεται μόνο από τον </a:t>
            </a:r>
            <a:r>
              <a:rPr lang="el-GR" altLang="en-US" sz="1400" dirty="0" smtClean="0">
                <a:latin typeface="Arial" pitchFamily="34" charset="0"/>
                <a:cs typeface="Arial" pitchFamily="34" charset="0"/>
              </a:rPr>
              <a:t>Διαμεσολαβητή </a:t>
            </a:r>
            <a:endParaRPr lang="el-GR" altLang="en-US" sz="1400" dirty="0">
              <a:latin typeface="Arial" pitchFamily="34" charset="0"/>
              <a:cs typeface="Arial" pitchFamily="34" charset="0"/>
            </a:endParaRPr>
          </a:p>
          <a:p>
            <a:pPr algn="just">
              <a:lnSpc>
                <a:spcPct val="150000"/>
              </a:lnSpc>
              <a:spcBef>
                <a:spcPct val="0"/>
              </a:spcBef>
              <a:buFont typeface="Wingdings" pitchFamily="2" charset="2"/>
              <a:buChar char="Ø"/>
            </a:pPr>
            <a:r>
              <a:rPr lang="el-GR" altLang="en-US" sz="1400" b="1" dirty="0">
                <a:latin typeface="Arial" pitchFamily="34" charset="0"/>
                <a:cs typeface="Arial" pitchFamily="34" charset="0"/>
              </a:rPr>
              <a:t>Κατάθεση του πρακτικού </a:t>
            </a:r>
            <a:r>
              <a:rPr lang="el-GR" altLang="en-US" sz="1400" dirty="0">
                <a:latin typeface="Arial" pitchFamily="34" charset="0"/>
                <a:cs typeface="Arial" pitchFamily="34" charset="0"/>
              </a:rPr>
              <a:t>στην Γραμματεία του καθ’ </a:t>
            </a:r>
            <a:r>
              <a:rPr lang="el-GR" altLang="en-US" sz="1400" dirty="0" err="1">
                <a:latin typeface="Arial" pitchFamily="34" charset="0"/>
                <a:cs typeface="Arial" pitchFamily="34" charset="0"/>
              </a:rPr>
              <a:t>ύλην</a:t>
            </a:r>
            <a:r>
              <a:rPr lang="el-GR" altLang="en-US" sz="1400" dirty="0">
                <a:latin typeface="Arial" pitchFamily="34" charset="0"/>
                <a:cs typeface="Arial" pitchFamily="34" charset="0"/>
              </a:rPr>
              <a:t> και κατά τόπον αρμοδίου να δικάσει τη διαφορά Δικαστηρίου</a:t>
            </a:r>
          </a:p>
          <a:p>
            <a:pPr algn="just">
              <a:lnSpc>
                <a:spcPct val="150000"/>
              </a:lnSpc>
              <a:spcBef>
                <a:spcPct val="0"/>
              </a:spcBef>
              <a:buFont typeface="Wingdings" pitchFamily="2" charset="2"/>
              <a:buChar char="Ø"/>
            </a:pPr>
            <a:r>
              <a:rPr lang="el-GR" altLang="en-US" sz="1400" b="1" dirty="0">
                <a:latin typeface="Arial" pitchFamily="34" charset="0"/>
                <a:cs typeface="Arial" pitchFamily="34" charset="0"/>
              </a:rPr>
              <a:t>Παράβολο </a:t>
            </a:r>
            <a:r>
              <a:rPr lang="el-GR" altLang="en-US" sz="1400" dirty="0">
                <a:latin typeface="Arial" pitchFamily="34" charset="0"/>
                <a:cs typeface="Arial" pitchFamily="34" charset="0"/>
              </a:rPr>
              <a:t>50 Ευρώ</a:t>
            </a:r>
          </a:p>
          <a:p>
            <a:pPr algn="just">
              <a:buFont typeface="Wingdings" charset="2"/>
              <a:buChar char="Ø"/>
            </a:pPr>
            <a:endParaRPr lang="el-GR" sz="1400" dirty="0">
              <a:latin typeface="Arial"/>
              <a:cs typeface="Arial"/>
            </a:endParaRPr>
          </a:p>
          <a:p>
            <a:endParaRPr lang="el-GR" sz="1400" dirty="0">
              <a:latin typeface="Arial"/>
              <a:cs typeface="Arial"/>
            </a:endParaRPr>
          </a:p>
          <a:p>
            <a:endParaRPr lang="el-GR" sz="1400" b="1" dirty="0">
              <a:latin typeface="Arial"/>
              <a:cs typeface="Arial"/>
            </a:endParaRPr>
          </a:p>
          <a:p>
            <a:pPr marL="0" indent="0">
              <a:buNone/>
            </a:pPr>
            <a:endParaRPr lang="mr-IN" sz="1400" dirty="0">
              <a:latin typeface="Arial"/>
              <a:cs typeface="Arial"/>
            </a:endParaRPr>
          </a:p>
        </p:txBody>
      </p:sp>
    </p:spTree>
    <p:extLst>
      <p:ext uri="{BB962C8B-B14F-4D97-AF65-F5344CB8AC3E}">
        <p14:creationId xmlns:p14="http://schemas.microsoft.com/office/powerpoint/2010/main" val="2137702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smtClean="0"/>
              <a:t>ΕΚΤΕΛΕΣΤΟΤΗΤΑ ΣΥΜΦΩΝΙΩΝ </a:t>
            </a:r>
            <a:br>
              <a:rPr lang="el-GR" sz="2800" b="1" dirty="0" smtClean="0"/>
            </a:br>
            <a:r>
              <a:rPr lang="el-GR" sz="2800" b="1" dirty="0" smtClean="0"/>
              <a:t>που προκύπτουν από τη ΔΙΑΜΕΣΟΛΑΒΗΣΗ</a:t>
            </a:r>
            <a:endParaRPr lang="el-GR" sz="2800" dirty="0"/>
          </a:p>
        </p:txBody>
      </p:sp>
      <p:sp>
        <p:nvSpPr>
          <p:cNvPr id="3" name="Θέση περιεχομένου 2"/>
          <p:cNvSpPr>
            <a:spLocks noGrp="1"/>
          </p:cNvSpPr>
          <p:nvPr>
            <p:ph idx="1"/>
          </p:nvPr>
        </p:nvSpPr>
        <p:spPr>
          <a:xfrm>
            <a:off x="834502" y="2530136"/>
            <a:ext cx="10062096" cy="3604334"/>
          </a:xfrm>
        </p:spPr>
        <p:txBody>
          <a:bodyPr>
            <a:noAutofit/>
          </a:bodyPr>
          <a:lstStyle/>
          <a:p>
            <a:pPr marL="0" indent="0">
              <a:buNone/>
            </a:pPr>
            <a:r>
              <a:rPr lang="el-GR" sz="1400" b="1" dirty="0" smtClean="0">
                <a:latin typeface="Arial"/>
                <a:cs typeface="Arial"/>
              </a:rPr>
              <a:t>Άρθρο 8: </a:t>
            </a:r>
            <a:endParaRPr lang="el-GR" sz="1400" dirty="0">
              <a:latin typeface="Arial"/>
              <a:cs typeface="Arial"/>
            </a:endParaRPr>
          </a:p>
          <a:p>
            <a:pPr algn="just">
              <a:lnSpc>
                <a:spcPct val="150000"/>
              </a:lnSpc>
              <a:spcBef>
                <a:spcPct val="0"/>
              </a:spcBef>
              <a:buFont typeface="Wingdings" pitchFamily="2" charset="2"/>
              <a:buChar char="Ø"/>
            </a:pPr>
            <a:r>
              <a:rPr lang="el-GR" altLang="en-US" sz="1400" b="1" dirty="0" smtClean="0">
                <a:latin typeface="Arial" pitchFamily="34" charset="0"/>
                <a:cs typeface="Arial" pitchFamily="34" charset="0"/>
              </a:rPr>
              <a:t>Απαράδεκτη </a:t>
            </a:r>
            <a:r>
              <a:rPr lang="el-GR" altLang="en-US" sz="1400" dirty="0">
                <a:latin typeface="Arial" pitchFamily="34" charset="0"/>
                <a:cs typeface="Arial" pitchFamily="34" charset="0"/>
              </a:rPr>
              <a:t>η</a:t>
            </a:r>
            <a:r>
              <a:rPr lang="el-GR" altLang="en-US" sz="1400" b="1" dirty="0">
                <a:latin typeface="Arial" pitchFamily="34" charset="0"/>
                <a:cs typeface="Arial" pitchFamily="34" charset="0"/>
              </a:rPr>
              <a:t> </a:t>
            </a:r>
            <a:r>
              <a:rPr lang="el-GR" altLang="en-US" sz="1400" dirty="0">
                <a:latin typeface="Arial" pitchFamily="34" charset="0"/>
                <a:cs typeface="Arial" pitchFamily="34" charset="0"/>
              </a:rPr>
              <a:t>άσκηση αγωγής </a:t>
            </a:r>
            <a:r>
              <a:rPr lang="el-GR" altLang="en-US" sz="1400" b="1" dirty="0">
                <a:latin typeface="Arial" pitchFamily="34" charset="0"/>
                <a:cs typeface="Arial" pitchFamily="34" charset="0"/>
              </a:rPr>
              <a:t>για την ίδια διαφορά</a:t>
            </a:r>
          </a:p>
          <a:p>
            <a:pPr algn="just">
              <a:lnSpc>
                <a:spcPct val="150000"/>
              </a:lnSpc>
              <a:spcBef>
                <a:spcPct val="0"/>
              </a:spcBef>
              <a:buFont typeface="Wingdings" pitchFamily="2" charset="2"/>
              <a:buChar char="Ø"/>
            </a:pPr>
            <a:r>
              <a:rPr lang="el-GR" altLang="en-US" sz="1400" dirty="0">
                <a:latin typeface="Arial" pitchFamily="34" charset="0"/>
                <a:cs typeface="Arial" pitchFamily="34" charset="0"/>
              </a:rPr>
              <a:t>Το πρακτικό από την κατάθεσή του αποτελεί </a:t>
            </a:r>
            <a:r>
              <a:rPr lang="el-GR" altLang="en-US" sz="1400" b="1" dirty="0">
                <a:latin typeface="Arial" pitchFamily="34" charset="0"/>
                <a:cs typeface="Arial" pitchFamily="34" charset="0"/>
              </a:rPr>
              <a:t>εκτελεστό τίτλο </a:t>
            </a:r>
            <a:r>
              <a:rPr lang="el-GR" altLang="en-US" sz="1400" dirty="0">
                <a:latin typeface="Arial" pitchFamily="34" charset="0"/>
                <a:cs typeface="Arial" pitchFamily="34" charset="0"/>
              </a:rPr>
              <a:t>(904 </a:t>
            </a:r>
            <a:r>
              <a:rPr lang="el-GR" altLang="en-US" sz="1400" dirty="0" err="1" smtClean="0">
                <a:latin typeface="Arial" pitchFamily="34" charset="0"/>
                <a:cs typeface="Arial" pitchFamily="34" charset="0"/>
              </a:rPr>
              <a:t>Κ.Πολ.Δικ</a:t>
            </a:r>
            <a:r>
              <a:rPr lang="el-GR" altLang="en-US" sz="1400" dirty="0" smtClean="0">
                <a:latin typeface="Arial" pitchFamily="34" charset="0"/>
                <a:cs typeface="Arial" pitchFamily="34" charset="0"/>
              </a:rPr>
              <a:t>.)</a:t>
            </a:r>
            <a:endParaRPr lang="el-GR" altLang="en-US" sz="1400" dirty="0">
              <a:latin typeface="Arial" pitchFamily="34" charset="0"/>
              <a:cs typeface="Arial" pitchFamily="34" charset="0"/>
            </a:endParaRPr>
          </a:p>
          <a:p>
            <a:pPr algn="just">
              <a:lnSpc>
                <a:spcPct val="150000"/>
              </a:lnSpc>
              <a:spcBef>
                <a:spcPct val="0"/>
              </a:spcBef>
              <a:buFont typeface="Wingdings" pitchFamily="2" charset="2"/>
              <a:buChar char="Ø"/>
            </a:pPr>
            <a:r>
              <a:rPr lang="el-GR" altLang="en-US" sz="1400" b="1" dirty="0">
                <a:latin typeface="Arial" pitchFamily="34" charset="0"/>
                <a:cs typeface="Arial" pitchFamily="34" charset="0"/>
              </a:rPr>
              <a:t>Το απόγραφο </a:t>
            </a:r>
            <a:r>
              <a:rPr lang="el-GR" altLang="en-US" sz="1400" dirty="0">
                <a:latin typeface="Arial" pitchFamily="34" charset="0"/>
                <a:cs typeface="Arial" pitchFamily="34" charset="0"/>
              </a:rPr>
              <a:t>εκδίδεται ατελώς</a:t>
            </a:r>
          </a:p>
          <a:p>
            <a:pPr algn="just">
              <a:lnSpc>
                <a:spcPct val="150000"/>
              </a:lnSpc>
              <a:spcBef>
                <a:spcPct val="0"/>
              </a:spcBef>
              <a:buFont typeface="Wingdings" pitchFamily="2" charset="2"/>
              <a:buChar char="Ø"/>
            </a:pPr>
            <a:r>
              <a:rPr lang="el-GR" altLang="en-US" sz="1400" dirty="0">
                <a:latin typeface="Arial" pitchFamily="34" charset="0"/>
                <a:cs typeface="Arial" pitchFamily="34" charset="0"/>
              </a:rPr>
              <a:t>Αν στη συμφωνία υπάρχουν διατάξεις για δικαιοπραξίες που υπόκεινται εκ του νόμου σε </a:t>
            </a:r>
            <a:r>
              <a:rPr lang="el-GR" altLang="en-US" sz="1400" b="1" dirty="0">
                <a:latin typeface="Arial" pitchFamily="34" charset="0"/>
                <a:cs typeface="Arial" pitchFamily="34" charset="0"/>
              </a:rPr>
              <a:t>συμβολαιογραφικό </a:t>
            </a:r>
            <a:r>
              <a:rPr lang="el-GR" altLang="en-US" sz="1400" b="1" dirty="0" smtClean="0">
                <a:latin typeface="Arial" pitchFamily="34" charset="0"/>
                <a:cs typeface="Arial" pitchFamily="34" charset="0"/>
              </a:rPr>
              <a:t>τύπο: </a:t>
            </a:r>
            <a:r>
              <a:rPr lang="el-GR" altLang="en-US" sz="1400" dirty="0">
                <a:latin typeface="Arial" pitchFamily="34" charset="0"/>
                <a:cs typeface="Arial" pitchFamily="34" charset="0"/>
              </a:rPr>
              <a:t>οι συμφωνίες αυτές πρέπει να περιβληθούν τον συμβολαιογραφικό τύπο</a:t>
            </a:r>
          </a:p>
          <a:p>
            <a:pPr algn="just">
              <a:lnSpc>
                <a:spcPct val="150000"/>
              </a:lnSpc>
              <a:spcBef>
                <a:spcPct val="0"/>
              </a:spcBef>
              <a:buFont typeface="Wingdings" pitchFamily="2" charset="2"/>
              <a:buChar char="Ø"/>
            </a:pPr>
            <a:r>
              <a:rPr lang="el-GR" altLang="en-US" sz="1400" dirty="0">
                <a:latin typeface="Arial" pitchFamily="34" charset="0"/>
                <a:cs typeface="Arial" pitchFamily="34" charset="0"/>
              </a:rPr>
              <a:t>Το πρακτικό της Διαμεσολάβησης, από την κατάθεσή του στο Δικαστήριο, μπορεί να χρησιμοποιηθεί ως </a:t>
            </a:r>
            <a:r>
              <a:rPr lang="el-GR" altLang="en-US" sz="1400" b="1" dirty="0">
                <a:latin typeface="Arial" pitchFamily="34" charset="0"/>
                <a:cs typeface="Arial" pitchFamily="34" charset="0"/>
              </a:rPr>
              <a:t>τίτλος προς εγγραφή ή εξάλειψη υποθήκης</a:t>
            </a:r>
          </a:p>
          <a:p>
            <a:pPr algn="just">
              <a:buFont typeface="Wingdings" charset="2"/>
              <a:buChar char="Ø"/>
            </a:pPr>
            <a:endParaRPr lang="el-GR" sz="1400" dirty="0">
              <a:latin typeface="Arial"/>
              <a:cs typeface="Arial"/>
            </a:endParaRPr>
          </a:p>
          <a:p>
            <a:endParaRPr lang="el-GR" sz="1400" dirty="0">
              <a:latin typeface="Arial"/>
              <a:cs typeface="Arial"/>
            </a:endParaRPr>
          </a:p>
          <a:p>
            <a:endParaRPr lang="el-GR" sz="1400" b="1" dirty="0">
              <a:latin typeface="Arial"/>
              <a:cs typeface="Arial"/>
            </a:endParaRPr>
          </a:p>
          <a:p>
            <a:pPr marL="0" indent="0">
              <a:buNone/>
            </a:pPr>
            <a:endParaRPr lang="mr-IN" sz="1400" dirty="0">
              <a:latin typeface="Arial"/>
              <a:cs typeface="Arial"/>
            </a:endParaRPr>
          </a:p>
        </p:txBody>
      </p:sp>
    </p:spTree>
    <p:extLst>
      <p:ext uri="{BB962C8B-B14F-4D97-AF65-F5344CB8AC3E}">
        <p14:creationId xmlns:p14="http://schemas.microsoft.com/office/powerpoint/2010/main" val="850694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2800" b="1" dirty="0" smtClean="0"/>
              <a:t>ΑΠΟΤΕΛΕΣΜΑΤΑ της ΔΙΑΜΕΣΟΛΑΒΗΣΗΣ στην ΠΑΡΑΓΡΑΦΗ, την  ΑΠΟΣΒΕΣΤΙΚΗ ΠΡΟΘΕΣΜΙΑ και τις ΔΙΚΟΝΟΜΙΚΕΣ ΠΡΟΘΕΣΜΙΕΣ</a:t>
            </a:r>
            <a:endParaRPr lang="el-GR" sz="2800" dirty="0"/>
          </a:p>
        </p:txBody>
      </p:sp>
      <p:sp>
        <p:nvSpPr>
          <p:cNvPr id="3" name="Θέση περιεχομένου 2"/>
          <p:cNvSpPr>
            <a:spLocks noGrp="1"/>
          </p:cNvSpPr>
          <p:nvPr>
            <p:ph idx="1"/>
          </p:nvPr>
        </p:nvSpPr>
        <p:spPr>
          <a:xfrm>
            <a:off x="834502" y="2530136"/>
            <a:ext cx="10062096" cy="3604334"/>
          </a:xfrm>
        </p:spPr>
        <p:txBody>
          <a:bodyPr>
            <a:noAutofit/>
          </a:bodyPr>
          <a:lstStyle/>
          <a:p>
            <a:pPr marL="0" indent="0">
              <a:buNone/>
            </a:pPr>
            <a:r>
              <a:rPr lang="el-GR" sz="1400" b="1" dirty="0" smtClean="0">
                <a:latin typeface="Arial"/>
                <a:cs typeface="Arial"/>
              </a:rPr>
              <a:t>Άρθρο 9: </a:t>
            </a:r>
            <a:endParaRPr lang="el-GR" sz="1400" dirty="0">
              <a:latin typeface="Arial"/>
              <a:cs typeface="Arial"/>
            </a:endParaRPr>
          </a:p>
          <a:p>
            <a:pPr algn="just">
              <a:lnSpc>
                <a:spcPct val="150000"/>
              </a:lnSpc>
              <a:spcBef>
                <a:spcPct val="0"/>
              </a:spcBef>
              <a:buFont typeface="Wingdings" pitchFamily="2" charset="2"/>
              <a:buChar char="Ø"/>
            </a:pPr>
            <a:r>
              <a:rPr lang="el-GR" altLang="en-US" sz="1400" dirty="0">
                <a:latin typeface="Arial" pitchFamily="34" charset="0"/>
                <a:cs typeface="Arial" pitchFamily="34" charset="0"/>
              </a:rPr>
              <a:t>Η </a:t>
            </a:r>
            <a:r>
              <a:rPr lang="el-GR" altLang="en-US" sz="1400" b="1" dirty="0">
                <a:latin typeface="Arial" pitchFamily="34" charset="0"/>
                <a:cs typeface="Arial" pitchFamily="34" charset="0"/>
              </a:rPr>
              <a:t>έγγραφη γνωστοποίηση του Διαμεσολαβητή προς τα μέρη για τη διεξαγωγή της Υ.Α.Σ. ή η συμφωνία εκούσιας προσφυγής στη Διαμεσολάβηση</a:t>
            </a:r>
            <a:r>
              <a:rPr lang="el-GR" altLang="en-US" sz="1400" dirty="0">
                <a:latin typeface="Arial" pitchFamily="34" charset="0"/>
                <a:cs typeface="Arial" pitchFamily="34" charset="0"/>
              </a:rPr>
              <a:t> αναστέλλει την παραγραφή και την αποσβεστική </a:t>
            </a:r>
            <a:r>
              <a:rPr lang="el-GR" altLang="en-US" sz="1400" dirty="0" smtClean="0">
                <a:latin typeface="Arial" pitchFamily="34" charset="0"/>
                <a:cs typeface="Arial" pitchFamily="34" charset="0"/>
              </a:rPr>
              <a:t>προθεσμία </a:t>
            </a:r>
            <a:endParaRPr lang="el-GR" altLang="en-US" sz="1400" dirty="0">
              <a:latin typeface="Arial" pitchFamily="34" charset="0"/>
              <a:cs typeface="Arial" pitchFamily="34" charset="0"/>
            </a:endParaRPr>
          </a:p>
          <a:p>
            <a:pPr algn="just">
              <a:lnSpc>
                <a:spcPct val="150000"/>
              </a:lnSpc>
              <a:spcBef>
                <a:spcPct val="0"/>
              </a:spcBef>
              <a:buFont typeface="Wingdings" pitchFamily="2" charset="2"/>
              <a:buChar char="Ø"/>
            </a:pPr>
            <a:r>
              <a:rPr lang="el-GR" sz="1400" dirty="0" smtClean="0">
                <a:latin typeface="Arial" pitchFamily="34" charset="0"/>
                <a:cs typeface="Arial" pitchFamily="34" charset="0"/>
              </a:rPr>
              <a:t>Αναστέλλει </a:t>
            </a:r>
            <a:r>
              <a:rPr lang="el-GR" sz="1400" dirty="0">
                <a:latin typeface="Arial" pitchFamily="34" charset="0"/>
                <a:cs typeface="Arial" pitchFamily="34" charset="0"/>
              </a:rPr>
              <a:t>επίσης και τις </a:t>
            </a:r>
            <a:r>
              <a:rPr lang="el-GR" sz="1400" b="1" dirty="0">
                <a:latin typeface="Arial" pitchFamily="34" charset="0"/>
                <a:cs typeface="Arial" pitchFamily="34" charset="0"/>
              </a:rPr>
              <a:t>δικονομικές προθεσμίες των άρθρων 237 και 238 </a:t>
            </a:r>
            <a:r>
              <a:rPr lang="el-GR" sz="1400" b="1" dirty="0" err="1" smtClean="0">
                <a:latin typeface="Arial" pitchFamily="34" charset="0"/>
                <a:cs typeface="Arial" pitchFamily="34" charset="0"/>
              </a:rPr>
              <a:t>Κ.Πολ.Δικ</a:t>
            </a:r>
            <a:r>
              <a:rPr lang="el-GR" sz="1400" b="1" dirty="0">
                <a:latin typeface="Arial" pitchFamily="34" charset="0"/>
                <a:cs typeface="Arial" pitchFamily="34" charset="0"/>
              </a:rPr>
              <a:t>.</a:t>
            </a:r>
            <a:endParaRPr lang="en-US" sz="1400" b="1" dirty="0">
              <a:latin typeface="Arial" pitchFamily="34" charset="0"/>
              <a:cs typeface="Arial" pitchFamily="34" charset="0"/>
            </a:endParaRPr>
          </a:p>
          <a:p>
            <a:pPr algn="just">
              <a:lnSpc>
                <a:spcPct val="150000"/>
              </a:lnSpc>
              <a:spcBef>
                <a:spcPct val="0"/>
              </a:spcBef>
              <a:buFont typeface="Wingdings" pitchFamily="2" charset="2"/>
              <a:buChar char="Ø"/>
            </a:pPr>
            <a:r>
              <a:rPr lang="el-GR" sz="1400" dirty="0" smtClean="0">
                <a:latin typeface="Arial" pitchFamily="34" charset="0"/>
                <a:cs typeface="Arial" pitchFamily="34" charset="0"/>
              </a:rPr>
              <a:t>Οι </a:t>
            </a:r>
            <a:r>
              <a:rPr lang="el-GR" sz="1400" dirty="0">
                <a:latin typeface="Arial" pitchFamily="34" charset="0"/>
                <a:cs typeface="Arial" pitchFamily="34" charset="0"/>
              </a:rPr>
              <a:t>προθεσμίες του </a:t>
            </a:r>
            <a:r>
              <a:rPr lang="el-GR" sz="1400" dirty="0">
                <a:solidFill>
                  <a:srgbClr val="FF0000"/>
                </a:solidFill>
                <a:latin typeface="Arial" pitchFamily="34" charset="0"/>
                <a:cs typeface="Arial" pitchFamily="34" charset="0"/>
              </a:rPr>
              <a:t>ουσιαστικού δικαίου </a:t>
            </a:r>
            <a:r>
              <a:rPr lang="el-GR" sz="1400" b="1" dirty="0">
                <a:latin typeface="Arial" pitchFamily="34" charset="0"/>
                <a:cs typeface="Arial" pitchFamily="34" charset="0"/>
              </a:rPr>
              <a:t>συνεχίζονται από την επομένη σύνταξης του πρακτικού μη επίτευξης συμφωνίας ή από τη δήλωση αποχώρησης ή από την με οποιονδήποτε τρόπο ολοκλήρωση ή κατάργηση της διαδικασίας </a:t>
            </a:r>
          </a:p>
          <a:p>
            <a:pPr algn="just">
              <a:lnSpc>
                <a:spcPct val="150000"/>
              </a:lnSpc>
              <a:spcBef>
                <a:spcPct val="0"/>
              </a:spcBef>
              <a:buFont typeface="Wingdings" pitchFamily="2" charset="2"/>
              <a:buChar char="Ø"/>
            </a:pPr>
            <a:r>
              <a:rPr lang="el-GR" sz="1400" dirty="0" smtClean="0">
                <a:latin typeface="Arial" pitchFamily="34" charset="0"/>
                <a:cs typeface="Arial" pitchFamily="34" charset="0"/>
              </a:rPr>
              <a:t>Οι </a:t>
            </a:r>
            <a:r>
              <a:rPr lang="el-GR" sz="1400" dirty="0">
                <a:solidFill>
                  <a:srgbClr val="FF0000"/>
                </a:solidFill>
                <a:latin typeface="Arial" pitchFamily="34" charset="0"/>
                <a:cs typeface="Arial" pitchFamily="34" charset="0"/>
              </a:rPr>
              <a:t>δικονομικές </a:t>
            </a:r>
            <a:r>
              <a:rPr lang="el-GR" sz="1400" dirty="0">
                <a:latin typeface="Arial" pitchFamily="34" charset="0"/>
                <a:cs typeface="Arial" pitchFamily="34" charset="0"/>
              </a:rPr>
              <a:t>προθεσμίες </a:t>
            </a:r>
            <a:r>
              <a:rPr lang="el-GR" sz="1400" b="1" dirty="0">
                <a:latin typeface="Arial" pitchFamily="34" charset="0"/>
                <a:cs typeface="Arial" pitchFamily="34" charset="0"/>
              </a:rPr>
              <a:t>συνεχίζονται από τη σύνταξη του πρακτικού μη επίτευξης συμφωνίας ή από τη δήλωση αποχώρησης ή από την με οποιονδήποτε τρόπο ολοκλήρωση ή κατάργηση της διαδικασίας </a:t>
            </a:r>
          </a:p>
          <a:p>
            <a:pPr algn="just">
              <a:lnSpc>
                <a:spcPct val="150000"/>
              </a:lnSpc>
              <a:spcBef>
                <a:spcPct val="0"/>
              </a:spcBef>
              <a:buFont typeface="Wingdings" pitchFamily="2" charset="2"/>
              <a:buChar char="Ø"/>
            </a:pPr>
            <a:r>
              <a:rPr lang="el-GR" sz="1400" dirty="0" smtClean="0">
                <a:latin typeface="Arial" pitchFamily="34" charset="0"/>
                <a:cs typeface="Arial" pitchFamily="34" charset="0"/>
              </a:rPr>
              <a:t>Αν </a:t>
            </a:r>
            <a:r>
              <a:rPr lang="el-GR" sz="1400" dirty="0">
                <a:latin typeface="Arial" pitchFamily="34" charset="0"/>
                <a:cs typeface="Arial" pitchFamily="34" charset="0"/>
              </a:rPr>
              <a:t>επιτευχθεί συμφωνία οι </a:t>
            </a:r>
            <a:r>
              <a:rPr lang="el-GR" sz="1400" dirty="0">
                <a:solidFill>
                  <a:srgbClr val="FF0000"/>
                </a:solidFill>
                <a:latin typeface="Arial" pitchFamily="34" charset="0"/>
                <a:cs typeface="Arial" pitchFamily="34" charset="0"/>
              </a:rPr>
              <a:t>δικονομικές</a:t>
            </a:r>
            <a:r>
              <a:rPr lang="el-GR" sz="1400" dirty="0">
                <a:latin typeface="Arial" pitchFamily="34" charset="0"/>
                <a:cs typeface="Arial" pitchFamily="34" charset="0"/>
              </a:rPr>
              <a:t> προθεσμίες </a:t>
            </a:r>
            <a:r>
              <a:rPr lang="el-GR" sz="1400" b="1" dirty="0">
                <a:latin typeface="Arial" pitchFamily="34" charset="0"/>
                <a:cs typeface="Arial" pitchFamily="34" charset="0"/>
              </a:rPr>
              <a:t>συνεχίζονται για αντικείμενα της δίκης που δεν καλύπτονται από </a:t>
            </a:r>
            <a:r>
              <a:rPr lang="el-GR" sz="1400" b="1" dirty="0" smtClean="0">
                <a:latin typeface="Arial" pitchFamily="34" charset="0"/>
                <a:cs typeface="Arial" pitchFamily="34" charset="0"/>
              </a:rPr>
              <a:t>αυτή</a:t>
            </a:r>
            <a:endParaRPr lang="el-GR" sz="1400" b="1" dirty="0">
              <a:latin typeface="Arial" pitchFamily="34" charset="0"/>
              <a:cs typeface="Arial" pitchFamily="34" charset="0"/>
            </a:endParaRPr>
          </a:p>
          <a:p>
            <a:pPr algn="just">
              <a:buFont typeface="Wingdings" charset="2"/>
              <a:buChar char="Ø"/>
            </a:pPr>
            <a:endParaRPr lang="el-GR" sz="1400" dirty="0">
              <a:latin typeface="Arial"/>
              <a:cs typeface="Arial"/>
            </a:endParaRPr>
          </a:p>
          <a:p>
            <a:endParaRPr lang="el-GR" sz="1400" dirty="0">
              <a:latin typeface="Arial"/>
              <a:cs typeface="Arial"/>
            </a:endParaRPr>
          </a:p>
          <a:p>
            <a:endParaRPr lang="el-GR" sz="1400" b="1" dirty="0">
              <a:latin typeface="Arial"/>
              <a:cs typeface="Arial"/>
            </a:endParaRPr>
          </a:p>
          <a:p>
            <a:pPr marL="0" indent="0">
              <a:buNone/>
            </a:pPr>
            <a:endParaRPr lang="mr-IN" sz="1400" dirty="0">
              <a:latin typeface="Arial"/>
              <a:cs typeface="Arial"/>
            </a:endParaRPr>
          </a:p>
        </p:txBody>
      </p:sp>
    </p:spTree>
    <p:extLst>
      <p:ext uri="{BB962C8B-B14F-4D97-AF65-F5344CB8AC3E}">
        <p14:creationId xmlns:p14="http://schemas.microsoft.com/office/powerpoint/2010/main" val="2190501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a:t>	ΑΜΕΡΟΛΗΨΙΑ – ΑΝΕΞΑΡΤΗΣΙΑ – ΟΥΔΕΤΕΡΟΤΗΤΑ </a:t>
            </a:r>
            <a:endParaRPr lang="el-GR" sz="2800" dirty="0"/>
          </a:p>
        </p:txBody>
      </p:sp>
      <p:sp>
        <p:nvSpPr>
          <p:cNvPr id="3" name="Θέση περιεχομένου 2"/>
          <p:cNvSpPr>
            <a:spLocks noGrp="1"/>
          </p:cNvSpPr>
          <p:nvPr>
            <p:ph idx="1"/>
          </p:nvPr>
        </p:nvSpPr>
        <p:spPr>
          <a:xfrm>
            <a:off x="834502" y="2530136"/>
            <a:ext cx="10062096" cy="3604334"/>
          </a:xfrm>
        </p:spPr>
        <p:txBody>
          <a:bodyPr>
            <a:noAutofit/>
          </a:bodyPr>
          <a:lstStyle/>
          <a:p>
            <a:pPr marL="0" indent="0">
              <a:buNone/>
            </a:pPr>
            <a:r>
              <a:rPr lang="el-GR" sz="1400" b="1" dirty="0">
                <a:latin typeface="Arial"/>
                <a:cs typeface="Arial"/>
              </a:rPr>
              <a:t>Αρθρο 13:</a:t>
            </a:r>
            <a:endParaRPr lang="el-GR" sz="1400" dirty="0">
              <a:latin typeface="Arial"/>
              <a:cs typeface="Arial"/>
            </a:endParaRPr>
          </a:p>
          <a:p>
            <a:endParaRPr lang="el-GR" sz="1400" dirty="0">
              <a:latin typeface="Arial"/>
              <a:cs typeface="Arial"/>
            </a:endParaRPr>
          </a:p>
          <a:p>
            <a:pPr algn="just">
              <a:buFont typeface="Wingdings" pitchFamily="2" charset="2"/>
              <a:buChar char="Ø"/>
            </a:pPr>
            <a:r>
              <a:rPr lang="el-GR" sz="1400" dirty="0">
                <a:latin typeface="Arial"/>
                <a:cs typeface="Arial"/>
              </a:rPr>
              <a:t>Ο διαμεσολαβητής υποχρεούται να ενεργεί έναντι των μερών κατά τρόπο </a:t>
            </a:r>
            <a:r>
              <a:rPr lang="el-GR" sz="1400" b="1" dirty="0">
                <a:latin typeface="Arial"/>
                <a:cs typeface="Arial"/>
              </a:rPr>
              <a:t>απαλλαγμένο από προσωπικές κρίσεις, πεποιθήσεις και προκαταλήψεις</a:t>
            </a:r>
            <a:r>
              <a:rPr lang="el-GR" sz="1400" dirty="0">
                <a:latin typeface="Arial"/>
                <a:cs typeface="Arial"/>
              </a:rPr>
              <a:t> και να μεριμνά για την </a:t>
            </a:r>
            <a:r>
              <a:rPr lang="el-GR" sz="1400" b="1" dirty="0">
                <a:latin typeface="Arial"/>
                <a:cs typeface="Arial"/>
              </a:rPr>
              <a:t>ισότιμη συμμετοχή και διευκόλυνση όλων των μερών </a:t>
            </a:r>
            <a:r>
              <a:rPr lang="el-GR" sz="1400" dirty="0">
                <a:latin typeface="Arial"/>
                <a:cs typeface="Arial"/>
              </a:rPr>
              <a:t>στο πλαίσιο της διαδικασίας της διαμεσολάβησης</a:t>
            </a:r>
          </a:p>
          <a:p>
            <a:pPr algn="just">
              <a:buFont typeface="Wingdings" pitchFamily="2" charset="2"/>
              <a:buChar char="Ø"/>
            </a:pPr>
            <a:endParaRPr lang="el-GR" sz="1400" dirty="0">
              <a:latin typeface="Arial"/>
              <a:cs typeface="Arial"/>
            </a:endParaRPr>
          </a:p>
          <a:p>
            <a:pPr algn="just">
              <a:buFont typeface="Wingdings" pitchFamily="2" charset="2"/>
              <a:buChar char="Ø"/>
            </a:pPr>
            <a:r>
              <a:rPr lang="el-GR" sz="1400" dirty="0">
                <a:latin typeface="Arial"/>
                <a:cs typeface="Arial"/>
              </a:rPr>
              <a:t>Ο διαμεσολαβητής υποχρεούται να μην αναλαμβάνει τη διενέργεια διαμεσολάβησης και εάν έχει ήδη αναλάβει να μην την συνεχίσει, προτού γνωστοποιήσει στα μέρη </a:t>
            </a:r>
            <a:r>
              <a:rPr lang="el-GR" sz="1400" b="1" dirty="0">
                <a:latin typeface="Arial"/>
                <a:cs typeface="Arial"/>
              </a:rPr>
              <a:t>τυχόν στοιχεία ή γεγονότα που ενδέχεται να επηρεάσουν ή να δώσουν την εντύπωση ότι επηρεάζουν την αμεροληψία του και την ανεξαρτησία του</a:t>
            </a:r>
          </a:p>
          <a:p>
            <a:pPr marL="0" indent="0" algn="just">
              <a:buNone/>
            </a:pPr>
            <a:endParaRPr lang="el-GR" sz="1400" dirty="0">
              <a:latin typeface="Arial"/>
              <a:cs typeface="Arial"/>
            </a:endParaRPr>
          </a:p>
          <a:p>
            <a:pPr algn="just">
              <a:buFont typeface="Wingdings" pitchFamily="2" charset="2"/>
              <a:buChar char="Ø"/>
            </a:pPr>
            <a:r>
              <a:rPr lang="el-GR" sz="1400" b="1" dirty="0">
                <a:latin typeface="Arial"/>
                <a:cs typeface="Arial"/>
              </a:rPr>
              <a:t>Κατ’ εξαίρεση, στην περίπτωση αυτή, ο διαμεσολαβητής επιτρέπεται να αναλάβει καθήκοντα διαμεσολάβησης ή να εξακολουθεί να τα ασκεί μόνο με τη ρητή συγκατάθεση των μερών</a:t>
            </a:r>
            <a:r>
              <a:rPr lang="el-GR" sz="1400" dirty="0">
                <a:latin typeface="Arial"/>
                <a:cs typeface="Arial"/>
              </a:rPr>
              <a:t> και εφόσον είναι βέβαιος ότι θα διεξάγει τη διαδικασία με εγγυήσεις αμεροληψίας και ανεξαρτησίας (παρ. 1)</a:t>
            </a:r>
          </a:p>
          <a:p>
            <a:pPr>
              <a:buFont typeface="Wingdings" pitchFamily="2" charset="2"/>
              <a:buChar char="Ø"/>
            </a:pPr>
            <a:endParaRPr lang="el-GR" sz="1400" dirty="0">
              <a:latin typeface="Arial"/>
              <a:cs typeface="Arial"/>
            </a:endParaRPr>
          </a:p>
          <a:p>
            <a:pPr>
              <a:buFont typeface="Wingdings" pitchFamily="2" charset="2"/>
              <a:buChar char="Ø"/>
            </a:pPr>
            <a:endParaRPr lang="el-GR" sz="1400" dirty="0">
              <a:latin typeface="Arial"/>
              <a:cs typeface="Arial"/>
            </a:endParaRPr>
          </a:p>
          <a:p>
            <a:pPr>
              <a:buFont typeface="Wingdings" pitchFamily="2" charset="2"/>
              <a:buChar char="Ø"/>
            </a:pPr>
            <a:endParaRPr lang="el-GR" sz="1400" dirty="0">
              <a:latin typeface="Arial"/>
              <a:cs typeface="Arial"/>
            </a:endParaRPr>
          </a:p>
          <a:p>
            <a:endParaRPr lang="el-GR" sz="1400" dirty="0"/>
          </a:p>
          <a:p>
            <a:endParaRPr lang="el-GR" sz="1400" dirty="0"/>
          </a:p>
          <a:p>
            <a:endParaRPr lang="el-GR" sz="1400" dirty="0">
              <a:latin typeface="Arial"/>
              <a:cs typeface="Arial"/>
            </a:endParaRPr>
          </a:p>
          <a:p>
            <a:endParaRPr lang="el-GR" sz="1400" b="1" dirty="0">
              <a:latin typeface="Arial"/>
              <a:cs typeface="Arial"/>
            </a:endParaRPr>
          </a:p>
          <a:p>
            <a:pPr marL="0" indent="0">
              <a:buNone/>
            </a:pPr>
            <a:endParaRPr lang="mr-IN" sz="1400" dirty="0">
              <a:latin typeface="Arial"/>
              <a:cs typeface="Arial"/>
            </a:endParaRPr>
          </a:p>
        </p:txBody>
      </p:sp>
    </p:spTree>
    <p:extLst>
      <p:ext uri="{BB962C8B-B14F-4D97-AF65-F5344CB8AC3E}">
        <p14:creationId xmlns:p14="http://schemas.microsoft.com/office/powerpoint/2010/main" val="3165288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a:t>	ΑΜΕΡΟΛΗΨΙΑ – ΑΝΕΞΑΡΤΗΣΙΑ – ΟΥΔΕΤΕΡΟΤΗΤΑ </a:t>
            </a:r>
            <a:endParaRPr lang="el-GR" sz="2800" dirty="0"/>
          </a:p>
        </p:txBody>
      </p:sp>
      <p:sp>
        <p:nvSpPr>
          <p:cNvPr id="3" name="Θέση περιεχομένου 2"/>
          <p:cNvSpPr>
            <a:spLocks noGrp="1"/>
          </p:cNvSpPr>
          <p:nvPr>
            <p:ph idx="1"/>
          </p:nvPr>
        </p:nvSpPr>
        <p:spPr>
          <a:xfrm>
            <a:off x="834502" y="2530136"/>
            <a:ext cx="10062096" cy="3604334"/>
          </a:xfrm>
        </p:spPr>
        <p:txBody>
          <a:bodyPr>
            <a:noAutofit/>
          </a:bodyPr>
          <a:lstStyle/>
          <a:p>
            <a:pPr marL="0" indent="0">
              <a:lnSpc>
                <a:spcPct val="150000"/>
              </a:lnSpc>
              <a:buNone/>
            </a:pPr>
            <a:r>
              <a:rPr lang="el-GR" sz="1400" b="1" dirty="0">
                <a:latin typeface="Arial"/>
                <a:cs typeface="Arial"/>
              </a:rPr>
              <a:t>Αρθρο 13:</a:t>
            </a:r>
            <a:endParaRPr lang="el-GR" sz="1400" dirty="0">
              <a:latin typeface="Arial"/>
              <a:cs typeface="Arial"/>
            </a:endParaRPr>
          </a:p>
          <a:p>
            <a:pPr marL="0" indent="0">
              <a:lnSpc>
                <a:spcPct val="150000"/>
              </a:lnSpc>
              <a:buNone/>
            </a:pPr>
            <a:endParaRPr lang="el-GR" sz="1400" dirty="0">
              <a:latin typeface="Arial"/>
              <a:cs typeface="Arial"/>
            </a:endParaRPr>
          </a:p>
          <a:p>
            <a:pPr>
              <a:lnSpc>
                <a:spcPct val="150000"/>
              </a:lnSpc>
              <a:buFont typeface="Wingdings" pitchFamily="2" charset="2"/>
              <a:buChar char="Ø"/>
            </a:pPr>
            <a:r>
              <a:rPr lang="el-GR" sz="1400" dirty="0">
                <a:latin typeface="Arial"/>
                <a:cs typeface="Arial"/>
              </a:rPr>
              <a:t>Ο διαμεσολαβητής δεν επιτρέπεται να κατευθύνει τα μέρη και να τους επιβάλει τη λύση που ο ίδιος προκρίνει</a:t>
            </a:r>
          </a:p>
          <a:p>
            <a:pPr marL="0" indent="0">
              <a:lnSpc>
                <a:spcPct val="150000"/>
              </a:lnSpc>
              <a:buNone/>
            </a:pPr>
            <a:endParaRPr lang="el-GR" sz="1400" dirty="0">
              <a:latin typeface="Arial"/>
              <a:cs typeface="Arial"/>
            </a:endParaRPr>
          </a:p>
          <a:p>
            <a:pPr>
              <a:lnSpc>
                <a:spcPct val="150000"/>
              </a:lnSpc>
              <a:buFont typeface="Wingdings" pitchFamily="2" charset="2"/>
              <a:buChar char="Ø"/>
            </a:pPr>
            <a:r>
              <a:rPr lang="el-GR" sz="1400" dirty="0">
                <a:latin typeface="Arial"/>
                <a:cs typeface="Arial"/>
              </a:rPr>
              <a:t>Ο διαμεσολαβητής δύναται να διατυπώνει την προσωπική του άποψη, η οποία δεν είναι δεσμευτική, παρά μόνο εφόσον τα μέρη το επιθυμούν </a:t>
            </a:r>
          </a:p>
          <a:p>
            <a:pPr marL="0" indent="0">
              <a:lnSpc>
                <a:spcPct val="150000"/>
              </a:lnSpc>
              <a:buNone/>
            </a:pPr>
            <a:endParaRPr lang="el-GR" sz="1400" dirty="0">
              <a:latin typeface="Arial"/>
              <a:cs typeface="Arial"/>
            </a:endParaRPr>
          </a:p>
          <a:p>
            <a:pPr>
              <a:lnSpc>
                <a:spcPct val="150000"/>
              </a:lnSpc>
              <a:buFont typeface="Wingdings" pitchFamily="2" charset="2"/>
              <a:buChar char="Ø"/>
            </a:pPr>
            <a:r>
              <a:rPr lang="el-GR" sz="1400" dirty="0">
                <a:latin typeface="Arial"/>
                <a:cs typeface="Arial"/>
              </a:rPr>
              <a:t>Ο διαμεσολαβητής είναι υποχρεωμένος να παραμένει </a:t>
            </a:r>
            <a:r>
              <a:rPr lang="el-GR" sz="1400" b="1" dirty="0">
                <a:latin typeface="Arial"/>
                <a:cs typeface="Arial"/>
              </a:rPr>
              <a:t>ουδέτερος </a:t>
            </a:r>
            <a:r>
              <a:rPr lang="el-GR" sz="1400" dirty="0">
                <a:latin typeface="Arial"/>
                <a:cs typeface="Arial"/>
              </a:rPr>
              <a:t>ως προς το αποτέλεσμα της διαμεσολάβησης (παρ. 2)</a:t>
            </a:r>
          </a:p>
          <a:p>
            <a:pPr lvl="1">
              <a:lnSpc>
                <a:spcPct val="150000"/>
              </a:lnSpc>
            </a:pPr>
            <a:endParaRPr lang="el-GR" sz="1400" dirty="0">
              <a:latin typeface="Arial"/>
              <a:cs typeface="Arial"/>
            </a:endParaRPr>
          </a:p>
          <a:p>
            <a:pPr lvl="1"/>
            <a:endParaRPr lang="el-GR" sz="1400" dirty="0">
              <a:latin typeface="Arial"/>
              <a:cs typeface="Arial"/>
            </a:endParaRPr>
          </a:p>
          <a:p>
            <a:endParaRPr lang="el-GR" sz="1400" dirty="0">
              <a:latin typeface="Arial"/>
              <a:cs typeface="Arial"/>
            </a:endParaRPr>
          </a:p>
          <a:p>
            <a:endParaRPr lang="el-GR" sz="1400" dirty="0">
              <a:latin typeface="Arial"/>
              <a:cs typeface="Arial"/>
            </a:endParaRPr>
          </a:p>
          <a:p>
            <a:endParaRPr lang="el-GR" sz="1400" dirty="0">
              <a:latin typeface="Arial"/>
              <a:cs typeface="Arial"/>
            </a:endParaRPr>
          </a:p>
          <a:p>
            <a:endParaRPr lang="el-GR" sz="1400" b="1" dirty="0">
              <a:latin typeface="Arial"/>
              <a:cs typeface="Arial"/>
            </a:endParaRPr>
          </a:p>
          <a:p>
            <a:pPr marL="0" indent="0">
              <a:buNone/>
            </a:pPr>
            <a:endParaRPr lang="mr-IN" sz="1400" dirty="0">
              <a:latin typeface="Arial"/>
              <a:cs typeface="Arial"/>
            </a:endParaRPr>
          </a:p>
        </p:txBody>
      </p:sp>
    </p:spTree>
    <p:extLst>
      <p:ext uri="{BB962C8B-B14F-4D97-AF65-F5344CB8AC3E}">
        <p14:creationId xmlns:p14="http://schemas.microsoft.com/office/powerpoint/2010/main" val="4164348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8A72F8-2A73-40C6-9BE1-77450429FB4E}"/>
              </a:ext>
            </a:extLst>
          </p:cNvPr>
          <p:cNvSpPr>
            <a:spLocks noGrp="1"/>
          </p:cNvSpPr>
          <p:nvPr>
            <p:ph type="title"/>
          </p:nvPr>
        </p:nvSpPr>
        <p:spPr/>
        <p:txBody>
          <a:bodyPr>
            <a:normAutofit/>
          </a:bodyPr>
          <a:lstStyle/>
          <a:p>
            <a:r>
              <a:rPr lang="el-GR" sz="2800" b="1" dirty="0"/>
              <a:t>ΕΘΝΙΚΗ ΝΟΜΟΘΕΣΙΑ για τη ΔΙΑΜΕΣΟΛΑΒΗΣΗ </a:t>
            </a:r>
            <a:endParaRPr lang="el-GR" sz="2800" i="1" dirty="0"/>
          </a:p>
        </p:txBody>
      </p:sp>
      <p:sp>
        <p:nvSpPr>
          <p:cNvPr id="3" name="Content Placeholder 2">
            <a:extLst>
              <a:ext uri="{FF2B5EF4-FFF2-40B4-BE49-F238E27FC236}">
                <a16:creationId xmlns="" xmlns:a16="http://schemas.microsoft.com/office/drawing/2014/main" id="{35FB47D0-1A44-41B9-9079-004F19520FFB}"/>
              </a:ext>
            </a:extLst>
          </p:cNvPr>
          <p:cNvSpPr>
            <a:spLocks noGrp="1"/>
          </p:cNvSpPr>
          <p:nvPr>
            <p:ph idx="1"/>
          </p:nvPr>
        </p:nvSpPr>
        <p:spPr>
          <a:xfrm>
            <a:off x="1120588" y="2438400"/>
            <a:ext cx="10497671" cy="3810000"/>
          </a:xfrm>
        </p:spPr>
        <p:txBody>
          <a:bodyPr>
            <a:normAutofit fontScale="25000" lnSpcReduction="20000"/>
          </a:bodyPr>
          <a:lstStyle/>
          <a:p>
            <a:pPr>
              <a:buFont typeface="Wingdings" panose="05000000000000000000" pitchFamily="2" charset="2"/>
              <a:buChar char="Ø"/>
            </a:pPr>
            <a:endParaRPr lang="el-GR" sz="32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l-GR" sz="5600" dirty="0">
                <a:latin typeface="Arial" panose="020B0604020202020204" pitchFamily="34" charset="0"/>
                <a:cs typeface="Arial" panose="020B0604020202020204" pitchFamily="34" charset="0"/>
              </a:rPr>
              <a:t>Διαμεσολάβηση του </a:t>
            </a:r>
            <a:r>
              <a:rPr lang="el-GR" sz="5600" b="1" dirty="0">
                <a:latin typeface="Arial" panose="020B0604020202020204" pitchFamily="34" charset="0"/>
                <a:cs typeface="Arial" panose="020B0604020202020204" pitchFamily="34" charset="0"/>
              </a:rPr>
              <a:t>Ν. 3898/201</a:t>
            </a:r>
            <a:r>
              <a:rPr lang="en-US" sz="5600" b="1" dirty="0">
                <a:latin typeface="Arial" panose="020B0604020202020204" pitchFamily="34" charset="0"/>
                <a:cs typeface="Arial" panose="020B0604020202020204" pitchFamily="34" charset="0"/>
              </a:rPr>
              <a:t>0 </a:t>
            </a:r>
            <a:r>
              <a:rPr lang="el-GR" sz="5600" dirty="0">
                <a:latin typeface="Arial" panose="020B0604020202020204" pitchFamily="34" charset="0"/>
                <a:cs typeface="Arial" panose="020B0604020202020204" pitchFamily="34" charset="0"/>
              </a:rPr>
              <a:t>(ΦΕΚ Α’ 211/16.12.2010) - </a:t>
            </a:r>
            <a:r>
              <a:rPr lang="el-GR" sz="5600" b="1" dirty="0">
                <a:latin typeface="Arial" panose="020B0604020202020204" pitchFamily="34" charset="0"/>
                <a:cs typeface="Arial" panose="020B0604020202020204" pitchFamily="34" charset="0"/>
              </a:rPr>
              <a:t>ΚΑΤΑΡΓΗΘΗΚΕ (Μόνο το άρθρο 1 διατηρείται σε ισχύ)</a:t>
            </a:r>
          </a:p>
          <a:p>
            <a:pPr>
              <a:buFont typeface="Wingdings" panose="05000000000000000000" pitchFamily="2" charset="2"/>
              <a:buChar char="Ø"/>
            </a:pPr>
            <a:r>
              <a:rPr lang="el-GR" sz="5600" dirty="0">
                <a:latin typeface="Arial" panose="020B0604020202020204" pitchFamily="34" charset="0"/>
                <a:cs typeface="Arial" panose="020B0604020202020204" pitchFamily="34" charset="0"/>
              </a:rPr>
              <a:t>Δικαστική Μεσολάβηση </a:t>
            </a:r>
            <a:r>
              <a:rPr lang="el-GR" sz="5600" b="1" dirty="0">
                <a:latin typeface="Arial" panose="020B0604020202020204" pitchFamily="34" charset="0"/>
                <a:cs typeface="Arial" panose="020B0604020202020204" pitchFamily="34" charset="0"/>
              </a:rPr>
              <a:t>214Β </a:t>
            </a:r>
            <a:r>
              <a:rPr lang="el-GR" sz="5600" b="1" dirty="0" err="1">
                <a:latin typeface="Arial" panose="020B0604020202020204" pitchFamily="34" charset="0"/>
                <a:cs typeface="Arial" panose="020B0604020202020204" pitchFamily="34" charset="0"/>
              </a:rPr>
              <a:t>ΚΠολΔ</a:t>
            </a:r>
            <a:r>
              <a:rPr lang="el-GR" sz="5600" b="1" dirty="0">
                <a:latin typeface="Arial" panose="020B0604020202020204" pitchFamily="34" charset="0"/>
                <a:cs typeface="Arial" panose="020B0604020202020204" pitchFamily="34" charset="0"/>
              </a:rPr>
              <a:t> </a:t>
            </a:r>
            <a:r>
              <a:rPr lang="el-GR" sz="5600" dirty="0">
                <a:latin typeface="Arial" panose="020B0604020202020204" pitchFamily="34" charset="0"/>
                <a:cs typeface="Arial" panose="020B0604020202020204" pitchFamily="34" charset="0"/>
              </a:rPr>
              <a:t>(όπως προστέθηκε με το άρ.6  του ν.4055/2012</a:t>
            </a:r>
            <a:r>
              <a:rPr lang="en-US" sz="5600" dirty="0">
                <a:latin typeface="Arial" panose="020B0604020202020204" pitchFamily="34" charset="0"/>
                <a:cs typeface="Arial" panose="020B0604020202020204" pitchFamily="34" charset="0"/>
              </a:rPr>
              <a:t> (</a:t>
            </a:r>
            <a:r>
              <a:rPr lang="el-GR" sz="5600" dirty="0">
                <a:latin typeface="Arial" panose="020B0604020202020204" pitchFamily="34" charset="0"/>
                <a:cs typeface="Arial" panose="020B0604020202020204" pitchFamily="34" charset="0"/>
              </a:rPr>
              <a:t>ΦΕΚ Α’ 51/12.3.2012)</a:t>
            </a:r>
          </a:p>
          <a:p>
            <a:pPr>
              <a:buFont typeface="Wingdings" panose="05000000000000000000" pitchFamily="2" charset="2"/>
              <a:buChar char="Ø"/>
            </a:pPr>
            <a:r>
              <a:rPr lang="el-GR" sz="5600" dirty="0">
                <a:latin typeface="Arial" panose="020B0604020202020204" pitchFamily="34" charset="0"/>
                <a:cs typeface="Arial" panose="020B0604020202020204" pitchFamily="34" charset="0"/>
              </a:rPr>
              <a:t>Άρθρο </a:t>
            </a:r>
            <a:r>
              <a:rPr lang="el-GR" sz="5600" b="1" dirty="0">
                <a:latin typeface="Arial" panose="020B0604020202020204" pitchFamily="34" charset="0"/>
                <a:cs typeface="Arial" panose="020B0604020202020204" pitchFamily="34" charset="0"/>
              </a:rPr>
              <a:t>214Γ </a:t>
            </a:r>
            <a:r>
              <a:rPr lang="el-GR" sz="5600" b="1" dirty="0" err="1">
                <a:latin typeface="Arial" panose="020B0604020202020204" pitchFamily="34" charset="0"/>
                <a:cs typeface="Arial" panose="020B0604020202020204" pitchFamily="34" charset="0"/>
              </a:rPr>
              <a:t>ΚΠολΔ</a:t>
            </a:r>
            <a:r>
              <a:rPr lang="el-GR" sz="5600" dirty="0">
                <a:latin typeface="Arial" panose="020B0604020202020204" pitchFamily="34" charset="0"/>
                <a:cs typeface="Arial" panose="020B0604020202020204" pitchFamily="34" charset="0"/>
              </a:rPr>
              <a:t>,</a:t>
            </a:r>
            <a:r>
              <a:rPr lang="en-US" sz="5600" dirty="0">
                <a:latin typeface="Arial" panose="020B0604020202020204" pitchFamily="34" charset="0"/>
                <a:cs typeface="Arial" panose="020B0604020202020204" pitchFamily="34" charset="0"/>
              </a:rPr>
              <a:t> </a:t>
            </a:r>
            <a:r>
              <a:rPr lang="el-GR" sz="5600" dirty="0">
                <a:latin typeface="Arial" panose="020B0604020202020204" pitchFamily="34" charset="0"/>
                <a:cs typeface="Arial" panose="020B0604020202020204" pitchFamily="34" charset="0"/>
              </a:rPr>
              <a:t>Ν. 4335/2015 (ΦΕΚ Α 87/23-7-2015) Επείγοντα μέτρα εφαρμογής του ν.  4334/2015 (Α 80)</a:t>
            </a:r>
            <a:endParaRPr lang="en-US" sz="5600" dirty="0">
              <a:latin typeface="Arial" panose="020B0604020202020204" pitchFamily="34" charset="0"/>
              <a:cs typeface="Arial" panose="020B0604020202020204" pitchFamily="34" charset="0"/>
            </a:endParaRPr>
          </a:p>
          <a:p>
            <a:pPr marL="257175" lvl="1" indent="-257175">
              <a:spcBef>
                <a:spcPts val="900"/>
              </a:spcBef>
              <a:buFont typeface="Wingdings" panose="05000000000000000000" pitchFamily="2" charset="2"/>
              <a:buChar char="Ø"/>
            </a:pPr>
            <a:r>
              <a:rPr lang="el-GR" sz="5600" b="1" dirty="0">
                <a:latin typeface="Arial" panose="020B0604020202020204" pitchFamily="34" charset="0"/>
                <a:cs typeface="Arial" panose="020B0604020202020204" pitchFamily="34" charset="0"/>
              </a:rPr>
              <a:t>Ν. 3869/2010 (ΦΕΚ Α 130/3-8-2010)</a:t>
            </a:r>
            <a:r>
              <a:rPr lang="el-GR" sz="5600" dirty="0">
                <a:latin typeface="Arial" panose="020B0604020202020204" pitchFamily="34" charset="0"/>
                <a:cs typeface="Arial" panose="020B0604020202020204" pitchFamily="34" charset="0"/>
              </a:rPr>
              <a:t> Ρύθμιση των οφειλών υπερχρεωμένων φυσικών προσώπων  </a:t>
            </a:r>
          </a:p>
          <a:p>
            <a:pPr marL="257175" lvl="1" indent="-257175">
              <a:spcBef>
                <a:spcPts val="900"/>
              </a:spcBef>
              <a:buFont typeface="Wingdings" panose="05000000000000000000" pitchFamily="2" charset="2"/>
              <a:buChar char="Ø"/>
            </a:pPr>
            <a:r>
              <a:rPr lang="el-GR" sz="5600" b="1" dirty="0">
                <a:latin typeface="Arial" panose="020B0604020202020204" pitchFamily="34" charset="0"/>
                <a:cs typeface="Arial" panose="020B0604020202020204" pitchFamily="34" charset="0"/>
              </a:rPr>
              <a:t>Ν. 4512/2018</a:t>
            </a:r>
            <a:r>
              <a:rPr lang="el-GR" sz="5600" dirty="0">
                <a:latin typeface="Arial" panose="020B0604020202020204" pitchFamily="34" charset="0"/>
                <a:cs typeface="Arial" panose="020B0604020202020204" pitchFamily="34" charset="0"/>
              </a:rPr>
              <a:t> (ΦΕΚ Α’ 5/17.01.2018)  ΚΕΦΑΛΑΙΟ Β’ – ΡΥΘΜΙΣΕΙΣ ΣΧΕΤΙΚΕΣ ΜΕ ΤΟ ΘΕΣΜΟ ΤΗΣ ΔΙΑΜΕΣΟΛΑΒΗΣΗΣ </a:t>
            </a:r>
            <a:r>
              <a:rPr lang="el-GR" sz="5600" b="1" dirty="0">
                <a:latin typeface="Arial" panose="020B0604020202020204" pitchFamily="34" charset="0"/>
                <a:cs typeface="Arial" panose="020B0604020202020204" pitchFamily="34" charset="0"/>
              </a:rPr>
              <a:t>(άρθρα 178 – 206)</a:t>
            </a:r>
            <a:r>
              <a:rPr lang="en-US" sz="5600" b="1" dirty="0">
                <a:latin typeface="Arial" panose="020B0604020202020204" pitchFamily="34" charset="0"/>
                <a:cs typeface="Arial" panose="020B0604020202020204" pitchFamily="34" charset="0"/>
              </a:rPr>
              <a:t> </a:t>
            </a:r>
          </a:p>
          <a:p>
            <a:pPr marL="557213" lvl="2" indent="-257175">
              <a:spcBef>
                <a:spcPts val="900"/>
              </a:spcBef>
              <a:buFont typeface="Wingdings" panose="05000000000000000000" pitchFamily="2" charset="2"/>
              <a:buChar char="Ø"/>
            </a:pPr>
            <a:r>
              <a:rPr lang="el-GR" sz="5600" b="1" dirty="0">
                <a:latin typeface="Arial" panose="020B0604020202020204" pitchFamily="34" charset="0"/>
                <a:cs typeface="Arial" panose="020B0604020202020204" pitchFamily="34" charset="0"/>
              </a:rPr>
              <a:t>άρθρο 182 </a:t>
            </a:r>
            <a:r>
              <a:rPr lang="el-GR" sz="5600" dirty="0">
                <a:latin typeface="Arial" panose="020B0604020202020204" pitchFamily="34" charset="0"/>
                <a:cs typeface="Arial" panose="020B0604020202020204" pitchFamily="34" charset="0"/>
              </a:rPr>
              <a:t>περί υποχρεωτικότητας</a:t>
            </a:r>
          </a:p>
          <a:p>
            <a:pPr marL="557213" lvl="2" indent="-257175">
              <a:spcBef>
                <a:spcPts val="900"/>
              </a:spcBef>
              <a:buFont typeface="Wingdings" panose="05000000000000000000" pitchFamily="2" charset="2"/>
              <a:buChar char="Ø"/>
            </a:pPr>
            <a:r>
              <a:rPr lang="el-GR" sz="5600" dirty="0">
                <a:latin typeface="Arial" panose="020B0604020202020204" pitchFamily="34" charset="0"/>
                <a:cs typeface="Arial" panose="020B0604020202020204" pitchFamily="34" charset="0"/>
              </a:rPr>
              <a:t>παράταση της Αναστολής του άρθρου 182 ν.4512/2018 μέχρι 30.11.2019</a:t>
            </a:r>
          </a:p>
          <a:p>
            <a:pPr marL="157163" lvl="1" indent="-257175">
              <a:spcBef>
                <a:spcPts val="900"/>
              </a:spcBef>
              <a:buFont typeface="Wingdings" panose="05000000000000000000" pitchFamily="2" charset="2"/>
              <a:buChar char="Ø"/>
            </a:pPr>
            <a:r>
              <a:rPr lang="el-GR" sz="5600" b="1" dirty="0">
                <a:latin typeface="Arial" panose="020B0604020202020204" pitchFamily="34" charset="0"/>
                <a:cs typeface="Arial" panose="020B0604020202020204" pitchFamily="34" charset="0"/>
              </a:rPr>
              <a:t>Ν. 4640/2019 </a:t>
            </a:r>
            <a:r>
              <a:rPr lang="el-GR" sz="5600" dirty="0">
                <a:latin typeface="Arial" panose="020B0604020202020204" pitchFamily="34" charset="0"/>
                <a:cs typeface="Arial" panose="020B0604020202020204" pitchFamily="34" charset="0"/>
              </a:rPr>
              <a:t>(ΦΕΚ Α΄190/30-11-2019) – Διαμεσολάβηση σε αστικές και εμπορικές διαφορές</a:t>
            </a:r>
          </a:p>
          <a:p>
            <a:pPr algn="just"/>
            <a:endParaRPr lang="el-GR" sz="5600" dirty="0"/>
          </a:p>
        </p:txBody>
      </p:sp>
      <p:pic>
        <p:nvPicPr>
          <p:cNvPr id="4" name="Εικόνα 1">
            <a:extLst>
              <a:ext uri="{FF2B5EF4-FFF2-40B4-BE49-F238E27FC236}">
                <a16:creationId xmlns="" xmlns:a16="http://schemas.microsoft.com/office/drawing/2014/main" id="{38CE518E-8C1D-4427-B67D-9D8A165543E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871" y="5001473"/>
            <a:ext cx="1167130" cy="874395"/>
          </a:xfrm>
          <a:prstGeom prst="rect">
            <a:avLst/>
          </a:prstGeom>
          <a:noFill/>
          <a:ln>
            <a:noFill/>
          </a:ln>
        </p:spPr>
      </p:pic>
    </p:spTree>
    <p:extLst>
      <p:ext uri="{BB962C8B-B14F-4D97-AF65-F5344CB8AC3E}">
        <p14:creationId xmlns:p14="http://schemas.microsoft.com/office/powerpoint/2010/main" val="2548373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a:t>		ΣΥΓΚΡΟΥΣΗ ΣΥΜΦΕΡΟΝΤΩΝ  </a:t>
            </a:r>
            <a:endParaRPr lang="el-GR" sz="2800" dirty="0"/>
          </a:p>
        </p:txBody>
      </p:sp>
      <p:sp>
        <p:nvSpPr>
          <p:cNvPr id="3" name="Θέση περιεχομένου 2"/>
          <p:cNvSpPr>
            <a:spLocks noGrp="1"/>
          </p:cNvSpPr>
          <p:nvPr>
            <p:ph idx="1"/>
          </p:nvPr>
        </p:nvSpPr>
        <p:spPr>
          <a:xfrm>
            <a:off x="834502" y="2530136"/>
            <a:ext cx="10062096" cy="3604334"/>
          </a:xfrm>
        </p:spPr>
        <p:txBody>
          <a:bodyPr>
            <a:noAutofit/>
          </a:bodyPr>
          <a:lstStyle/>
          <a:p>
            <a:pPr marL="0" indent="0">
              <a:lnSpc>
                <a:spcPct val="150000"/>
              </a:lnSpc>
              <a:buNone/>
            </a:pPr>
            <a:r>
              <a:rPr lang="el-GR" sz="1400" b="1" dirty="0">
                <a:latin typeface="Arial"/>
                <a:cs typeface="Arial"/>
              </a:rPr>
              <a:t>Αρθρο 14:</a:t>
            </a:r>
            <a:endParaRPr lang="el-GR" sz="1400" dirty="0">
              <a:latin typeface="Arial"/>
              <a:cs typeface="Arial"/>
            </a:endParaRPr>
          </a:p>
          <a:p>
            <a:pPr>
              <a:lnSpc>
                <a:spcPct val="150000"/>
              </a:lnSpc>
            </a:pPr>
            <a:endParaRPr lang="el-GR" sz="1400" dirty="0">
              <a:latin typeface="Arial"/>
              <a:cs typeface="Arial"/>
            </a:endParaRPr>
          </a:p>
          <a:p>
            <a:pPr algn="just">
              <a:lnSpc>
                <a:spcPct val="150000"/>
              </a:lnSpc>
              <a:buFont typeface="Wingdings" pitchFamily="2" charset="2"/>
              <a:buChar char="Ø"/>
            </a:pPr>
            <a:r>
              <a:rPr lang="el-GR" sz="1400" dirty="0">
                <a:latin typeface="Arial"/>
                <a:cs typeface="Arial"/>
              </a:rPr>
              <a:t>Ο διαμεσολαβητής υποχρεούται να μην αναλαμβάνει ή, εάν έχει ήδη αναλάβει να διακόψει, την άσκηση των καθηκόντων του σε περιπτωση </a:t>
            </a:r>
            <a:r>
              <a:rPr lang="el-GR" sz="1400" b="1" dirty="0">
                <a:latin typeface="Arial"/>
                <a:cs typeface="Arial"/>
              </a:rPr>
              <a:t>σύγκρουσης συμφερόντων, </a:t>
            </a:r>
            <a:r>
              <a:rPr lang="el-GR" sz="1400" dirty="0">
                <a:latin typeface="Arial"/>
                <a:cs typeface="Arial"/>
              </a:rPr>
              <a:t>γνωστοποιώντας το σχετικό κώλυμα στα μέρη </a:t>
            </a:r>
          </a:p>
          <a:p>
            <a:pPr algn="just">
              <a:lnSpc>
                <a:spcPct val="150000"/>
              </a:lnSpc>
              <a:buFont typeface="Wingdings" pitchFamily="2" charset="2"/>
              <a:buChar char="Ø"/>
            </a:pPr>
            <a:endParaRPr lang="el-GR" sz="1400" dirty="0">
              <a:latin typeface="Arial"/>
              <a:cs typeface="Arial"/>
            </a:endParaRPr>
          </a:p>
          <a:p>
            <a:pPr algn="just">
              <a:lnSpc>
                <a:spcPct val="150000"/>
              </a:lnSpc>
              <a:buFont typeface="Wingdings" pitchFamily="2" charset="2"/>
              <a:buChar char="Ø"/>
            </a:pPr>
            <a:r>
              <a:rPr lang="el-GR" sz="1400" b="1" dirty="0">
                <a:latin typeface="Arial"/>
                <a:cs typeface="Arial"/>
              </a:rPr>
              <a:t>Κατ’ εξαίρεση, </a:t>
            </a:r>
            <a:r>
              <a:rPr lang="el-GR" sz="1400" dirty="0">
                <a:latin typeface="Arial"/>
                <a:cs typeface="Arial"/>
              </a:rPr>
              <a:t>σε περίπτωση σύγκρουσης συμφερόντων, ο διαμεσολαβητής επιτρέπεται να αναλάβει καθήκοντα </a:t>
            </a:r>
            <a:r>
              <a:rPr lang="el-GR" sz="1400" b="1" dirty="0">
                <a:latin typeface="Arial"/>
                <a:cs typeface="Arial"/>
              </a:rPr>
              <a:t>μόνο με τη ρητή συγκατάθεση</a:t>
            </a:r>
            <a:r>
              <a:rPr lang="el-GR" sz="1400" dirty="0">
                <a:latin typeface="Arial"/>
                <a:cs typeface="Arial"/>
              </a:rPr>
              <a:t> των μερών και εφόσον είναι βεβαιος ότι είναι σε θέση να διεξάγει τη διαμεσολάβηση με τρόπο που να μην υπονομεύει την </a:t>
            </a:r>
            <a:r>
              <a:rPr lang="el-GR" sz="1400" b="1" dirty="0">
                <a:latin typeface="Arial"/>
                <a:cs typeface="Arial"/>
              </a:rPr>
              <a:t>ανεξαρτησία</a:t>
            </a:r>
            <a:r>
              <a:rPr lang="el-GR" sz="1400" dirty="0">
                <a:latin typeface="Arial"/>
                <a:cs typeface="Arial"/>
              </a:rPr>
              <a:t> της διαδικασίας (παρ. 1) </a:t>
            </a:r>
          </a:p>
          <a:p>
            <a:pPr>
              <a:buFont typeface="Wingdings" pitchFamily="2" charset="2"/>
              <a:buChar char="Ø"/>
            </a:pPr>
            <a:endParaRPr lang="el-GR" sz="1400" dirty="0">
              <a:latin typeface="Arial"/>
              <a:cs typeface="Arial"/>
            </a:endParaRPr>
          </a:p>
          <a:p>
            <a:pPr lvl="1"/>
            <a:endParaRPr lang="el-GR" sz="1400" dirty="0">
              <a:latin typeface="Arial"/>
              <a:cs typeface="Arial"/>
            </a:endParaRPr>
          </a:p>
          <a:p>
            <a:pPr lvl="1"/>
            <a:endParaRPr lang="el-GR" sz="1400" dirty="0">
              <a:latin typeface="Arial"/>
              <a:cs typeface="Arial"/>
            </a:endParaRPr>
          </a:p>
          <a:p>
            <a:endParaRPr lang="el-GR" sz="1400" dirty="0">
              <a:latin typeface="Arial"/>
              <a:cs typeface="Arial"/>
            </a:endParaRPr>
          </a:p>
          <a:p>
            <a:endParaRPr lang="el-GR" sz="1400" dirty="0">
              <a:latin typeface="Arial"/>
              <a:cs typeface="Arial"/>
            </a:endParaRPr>
          </a:p>
          <a:p>
            <a:endParaRPr lang="el-GR" sz="1400" dirty="0">
              <a:latin typeface="Arial"/>
              <a:cs typeface="Arial"/>
            </a:endParaRPr>
          </a:p>
          <a:p>
            <a:endParaRPr lang="el-GR" sz="1400" b="1" dirty="0">
              <a:latin typeface="Arial"/>
              <a:cs typeface="Arial"/>
            </a:endParaRPr>
          </a:p>
          <a:p>
            <a:pPr marL="0" indent="0">
              <a:buNone/>
            </a:pPr>
            <a:endParaRPr lang="mr-IN" sz="1400" dirty="0">
              <a:latin typeface="Arial"/>
              <a:cs typeface="Arial"/>
            </a:endParaRPr>
          </a:p>
        </p:txBody>
      </p:sp>
    </p:spTree>
    <p:extLst>
      <p:ext uri="{BB962C8B-B14F-4D97-AF65-F5344CB8AC3E}">
        <p14:creationId xmlns:p14="http://schemas.microsoft.com/office/powerpoint/2010/main" val="4277659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a:t>		ΣΥΓΚΡΟΥΣΗ ΣΥΜΦΕΡΟΝΤΩΝ  </a:t>
            </a:r>
            <a:endParaRPr lang="el-GR" sz="2800" dirty="0"/>
          </a:p>
        </p:txBody>
      </p:sp>
      <p:sp>
        <p:nvSpPr>
          <p:cNvPr id="3" name="Θέση περιεχομένου 2"/>
          <p:cNvSpPr>
            <a:spLocks noGrp="1"/>
          </p:cNvSpPr>
          <p:nvPr>
            <p:ph idx="1"/>
          </p:nvPr>
        </p:nvSpPr>
        <p:spPr>
          <a:xfrm>
            <a:off x="834502" y="2530136"/>
            <a:ext cx="10062096" cy="3604334"/>
          </a:xfrm>
        </p:spPr>
        <p:txBody>
          <a:bodyPr>
            <a:noAutofit/>
          </a:bodyPr>
          <a:lstStyle/>
          <a:p>
            <a:pPr marL="0" indent="0">
              <a:buNone/>
            </a:pPr>
            <a:r>
              <a:rPr lang="el-GR" sz="1400" b="1" dirty="0">
                <a:latin typeface="Arial"/>
                <a:cs typeface="Arial"/>
              </a:rPr>
              <a:t>Αρθρο 14:</a:t>
            </a:r>
            <a:endParaRPr lang="el-GR" sz="1400" dirty="0">
              <a:latin typeface="Arial"/>
              <a:cs typeface="Arial"/>
            </a:endParaRPr>
          </a:p>
          <a:p>
            <a:endParaRPr lang="el-GR" sz="1400" dirty="0">
              <a:latin typeface="Arial"/>
              <a:cs typeface="Arial"/>
            </a:endParaRPr>
          </a:p>
          <a:p>
            <a:pPr>
              <a:buFont typeface="Wingdings" pitchFamily="2" charset="2"/>
              <a:buChar char="Ø"/>
            </a:pPr>
            <a:r>
              <a:rPr lang="el-GR" sz="1400" dirty="0">
                <a:latin typeface="Arial"/>
                <a:cs typeface="Arial"/>
              </a:rPr>
              <a:t>Σύγκρουση Συμφερόντων συντρέχει, ιδίως, στις περιπτώσεις:</a:t>
            </a:r>
          </a:p>
          <a:p>
            <a:pPr marL="0" indent="0" algn="just">
              <a:buNone/>
            </a:pPr>
            <a:r>
              <a:rPr lang="el-GR" sz="1400" dirty="0">
                <a:latin typeface="Arial"/>
                <a:cs typeface="Arial"/>
              </a:rPr>
              <a:t>	α) </a:t>
            </a:r>
            <a:r>
              <a:rPr lang="el-GR" sz="1400" b="1" dirty="0">
                <a:latin typeface="Arial"/>
                <a:cs typeface="Arial"/>
              </a:rPr>
              <a:t>προσωπικής ή επαγγελματικής σχέσης του διαμεσολαβητή</a:t>
            </a:r>
            <a:r>
              <a:rPr lang="el-GR" sz="1400" dirty="0">
                <a:latin typeface="Arial"/>
                <a:cs typeface="Arial"/>
              </a:rPr>
              <a:t> με ένα από τα μέρη ή τους νόμιμους παραστάτες τους ή λήψης αμοιβής στο παρελθόν για παροχή υπηρεσιών σε οποιοδήποτε από τα μέρη. </a:t>
            </a:r>
          </a:p>
          <a:p>
            <a:pPr marL="0" indent="0" algn="just">
              <a:buNone/>
            </a:pPr>
            <a:r>
              <a:rPr lang="el-GR" sz="1400" dirty="0">
                <a:latin typeface="Arial"/>
                <a:cs typeface="Arial"/>
              </a:rPr>
              <a:t>	β) οποιουδήποτε </a:t>
            </a:r>
            <a:r>
              <a:rPr lang="el-GR" sz="1400" b="1" dirty="0">
                <a:latin typeface="Arial"/>
                <a:cs typeface="Arial"/>
              </a:rPr>
              <a:t>οικονομικού ή άλλου συμφέροντος </a:t>
            </a:r>
            <a:r>
              <a:rPr lang="el-GR" sz="1400" dirty="0">
                <a:latin typeface="Arial"/>
                <a:cs typeface="Arial"/>
              </a:rPr>
              <a:t>άμεσου ή έμμεσου που αντλείται από την έκβαση της διαμεσολάβησης</a:t>
            </a:r>
          </a:p>
          <a:p>
            <a:pPr marL="0" indent="0" algn="just">
              <a:buNone/>
            </a:pPr>
            <a:r>
              <a:rPr lang="el-GR" sz="1400" dirty="0">
                <a:latin typeface="Arial"/>
                <a:cs typeface="Arial"/>
              </a:rPr>
              <a:t>	γ) </a:t>
            </a:r>
            <a:r>
              <a:rPr lang="el-GR" sz="1400" b="1" dirty="0">
                <a:latin typeface="Arial"/>
                <a:cs typeface="Arial"/>
              </a:rPr>
              <a:t>ανάμιξης του διαμεσολαβητή </a:t>
            </a:r>
            <a:r>
              <a:rPr lang="el-GR" sz="1400" dirty="0">
                <a:latin typeface="Arial"/>
                <a:cs typeface="Arial"/>
              </a:rPr>
              <a:t>κατά οποιονδήποτε τρόπο στο αντικείμενο της διαφοράς</a:t>
            </a:r>
          </a:p>
          <a:p>
            <a:pPr marL="0" indent="0" algn="just">
              <a:buNone/>
            </a:pPr>
            <a:r>
              <a:rPr lang="el-GR" sz="1400" dirty="0">
                <a:latin typeface="Arial"/>
                <a:cs typeface="Arial"/>
              </a:rPr>
              <a:t>	δ) </a:t>
            </a:r>
            <a:r>
              <a:rPr lang="el-GR" sz="1400" b="1" dirty="0">
                <a:latin typeface="Arial"/>
                <a:cs typeface="Arial"/>
              </a:rPr>
              <a:t>ενέργειας κατά το παρελθόν του ιδίου διαμεσολαβητή ή συνεργάτη του ή άλλου στελέχους της εταιρίας </a:t>
            </a:r>
            <a:r>
              <a:rPr lang="el-GR" sz="1400" dirty="0">
                <a:latin typeface="Arial"/>
                <a:cs typeface="Arial"/>
              </a:rPr>
              <a:t>για την οποία εργάζεται, εκπροσωπώντας κάποιο από τα μέρη, με ιδιότητα άλλη πλην του διαμεσολαβητή (παρ. 1) </a:t>
            </a:r>
          </a:p>
          <a:p>
            <a:pPr marL="0" indent="0" algn="just">
              <a:buNone/>
            </a:pPr>
            <a:r>
              <a:rPr lang="el-GR" sz="1400" dirty="0">
                <a:latin typeface="Arial"/>
                <a:cs typeface="Arial"/>
              </a:rPr>
              <a:t>	ε) οποιασδήποτε μορφής επαγγελματικής συνεργασίας του διαμεσολαβητή με φυσικά ή νομικά πρόσωπα </a:t>
            </a:r>
            <a:r>
              <a:rPr lang="el-GR" sz="1400" b="1" dirty="0">
                <a:latin typeface="Arial"/>
                <a:cs typeface="Arial"/>
              </a:rPr>
              <a:t>που εμπλέκονται στην παροχή συμβουλών προς ένα από τα συμμετέχοντα μέρη, για θέματα που αφορούν το αντικείμενο της διαμεσολάβησης</a:t>
            </a:r>
            <a:r>
              <a:rPr lang="el-GR" sz="1400" dirty="0">
                <a:latin typeface="Arial"/>
                <a:cs typeface="Arial"/>
              </a:rPr>
              <a:t> (παρ. 1) </a:t>
            </a:r>
          </a:p>
          <a:p>
            <a:pPr marL="0" indent="0">
              <a:buNone/>
            </a:pPr>
            <a:endParaRPr lang="el-GR" sz="1400" dirty="0">
              <a:latin typeface="Arial"/>
              <a:cs typeface="Arial"/>
            </a:endParaRPr>
          </a:p>
          <a:p>
            <a:endParaRPr lang="el-GR" sz="1400" dirty="0"/>
          </a:p>
          <a:p>
            <a:pPr lvl="1"/>
            <a:endParaRPr lang="el-GR" sz="1400" dirty="0">
              <a:latin typeface="Arial"/>
              <a:cs typeface="Arial"/>
            </a:endParaRPr>
          </a:p>
          <a:p>
            <a:pPr lvl="1"/>
            <a:endParaRPr lang="el-GR" sz="1400" dirty="0">
              <a:latin typeface="Arial"/>
              <a:cs typeface="Arial"/>
            </a:endParaRPr>
          </a:p>
          <a:p>
            <a:endParaRPr lang="el-GR" sz="1400" dirty="0">
              <a:latin typeface="Arial"/>
              <a:cs typeface="Arial"/>
            </a:endParaRPr>
          </a:p>
          <a:p>
            <a:endParaRPr lang="el-GR" sz="1400" dirty="0">
              <a:latin typeface="Arial"/>
              <a:cs typeface="Arial"/>
            </a:endParaRPr>
          </a:p>
          <a:p>
            <a:endParaRPr lang="el-GR" sz="1400" dirty="0">
              <a:latin typeface="Arial"/>
              <a:cs typeface="Arial"/>
            </a:endParaRPr>
          </a:p>
          <a:p>
            <a:endParaRPr lang="el-GR" sz="1400" b="1" dirty="0">
              <a:latin typeface="Arial"/>
              <a:cs typeface="Arial"/>
            </a:endParaRPr>
          </a:p>
          <a:p>
            <a:pPr marL="0" indent="0">
              <a:buNone/>
            </a:pPr>
            <a:endParaRPr lang="mr-IN" sz="1400" dirty="0">
              <a:latin typeface="Arial"/>
              <a:cs typeface="Arial"/>
            </a:endParaRPr>
          </a:p>
        </p:txBody>
      </p:sp>
    </p:spTree>
    <p:extLst>
      <p:ext uri="{BB962C8B-B14F-4D97-AF65-F5344CB8AC3E}">
        <p14:creationId xmlns:p14="http://schemas.microsoft.com/office/powerpoint/2010/main" val="4098622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a:t>		ΣΥΓΚΡΟΥΣΗ ΣΥΜΦΕΡΟΝΤΩΝ  </a:t>
            </a:r>
            <a:endParaRPr lang="el-GR" sz="2800" dirty="0"/>
          </a:p>
        </p:txBody>
      </p:sp>
      <p:sp>
        <p:nvSpPr>
          <p:cNvPr id="3" name="Θέση περιεχομένου 2"/>
          <p:cNvSpPr>
            <a:spLocks noGrp="1"/>
          </p:cNvSpPr>
          <p:nvPr>
            <p:ph idx="1"/>
          </p:nvPr>
        </p:nvSpPr>
        <p:spPr>
          <a:xfrm>
            <a:off x="834502" y="2530136"/>
            <a:ext cx="10062096" cy="3604334"/>
          </a:xfrm>
        </p:spPr>
        <p:txBody>
          <a:bodyPr>
            <a:noAutofit/>
          </a:bodyPr>
          <a:lstStyle/>
          <a:p>
            <a:pPr marL="0" indent="0">
              <a:lnSpc>
                <a:spcPct val="150000"/>
              </a:lnSpc>
              <a:buNone/>
            </a:pPr>
            <a:r>
              <a:rPr lang="el-GR" sz="1400" b="1" dirty="0">
                <a:latin typeface="Arial"/>
                <a:cs typeface="Arial"/>
              </a:rPr>
              <a:t>Αρθρο 14:</a:t>
            </a:r>
            <a:endParaRPr lang="el-GR" sz="1400" dirty="0">
              <a:latin typeface="Arial"/>
              <a:cs typeface="Arial"/>
            </a:endParaRPr>
          </a:p>
          <a:p>
            <a:pPr marL="0" indent="0">
              <a:lnSpc>
                <a:spcPct val="150000"/>
              </a:lnSpc>
              <a:buNone/>
            </a:pPr>
            <a:endParaRPr lang="el-GR" sz="1400" dirty="0">
              <a:latin typeface="Arial"/>
              <a:cs typeface="Arial"/>
            </a:endParaRPr>
          </a:p>
          <a:p>
            <a:pPr algn="just">
              <a:lnSpc>
                <a:spcPct val="150000"/>
              </a:lnSpc>
              <a:buFont typeface="Wingdings" pitchFamily="2" charset="2"/>
              <a:buChar char="Ø"/>
            </a:pPr>
            <a:r>
              <a:rPr lang="el-GR" sz="1400" dirty="0">
                <a:latin typeface="Arial"/>
                <a:cs typeface="Arial"/>
              </a:rPr>
              <a:t>Μετά την περάτωση της διαμεσολάβησης και ανεξάρτητα απο το αποτέλεσμά της </a:t>
            </a:r>
            <a:r>
              <a:rPr lang="el-GR" sz="1400" b="1" dirty="0">
                <a:latin typeface="Arial"/>
                <a:cs typeface="Arial"/>
              </a:rPr>
              <a:t>δεν επιτρέπεται στον διαμεσολαβητή να ασχοληθεί υπό άλλη επαγγελματική ιδιότητα με τη συγκεκριμένη υπόθεση</a:t>
            </a:r>
            <a:r>
              <a:rPr lang="el-GR" sz="1400" dirty="0">
                <a:latin typeface="Arial"/>
                <a:cs typeface="Arial"/>
              </a:rPr>
              <a:t> που χειρίστηκε μεταξύ των ιδίων μερών (παρ. 2)</a:t>
            </a:r>
          </a:p>
          <a:p>
            <a:endParaRPr lang="el-GR" sz="1400" dirty="0"/>
          </a:p>
          <a:p>
            <a:endParaRPr lang="el-GR" sz="1400" dirty="0"/>
          </a:p>
          <a:p>
            <a:pPr lvl="1"/>
            <a:endParaRPr lang="el-GR" sz="1400" dirty="0">
              <a:latin typeface="Arial"/>
              <a:cs typeface="Arial"/>
            </a:endParaRPr>
          </a:p>
          <a:p>
            <a:pPr lvl="1"/>
            <a:endParaRPr lang="el-GR" sz="1400" dirty="0">
              <a:latin typeface="Arial"/>
              <a:cs typeface="Arial"/>
            </a:endParaRPr>
          </a:p>
          <a:p>
            <a:endParaRPr lang="el-GR" sz="1400" dirty="0">
              <a:latin typeface="Arial"/>
              <a:cs typeface="Arial"/>
            </a:endParaRPr>
          </a:p>
          <a:p>
            <a:endParaRPr lang="el-GR" sz="1400" dirty="0">
              <a:latin typeface="Arial"/>
              <a:cs typeface="Arial"/>
            </a:endParaRPr>
          </a:p>
          <a:p>
            <a:endParaRPr lang="el-GR" sz="1400" dirty="0">
              <a:latin typeface="Arial"/>
              <a:cs typeface="Arial"/>
            </a:endParaRPr>
          </a:p>
          <a:p>
            <a:endParaRPr lang="el-GR" sz="1400" b="1" dirty="0">
              <a:latin typeface="Arial"/>
              <a:cs typeface="Arial"/>
            </a:endParaRPr>
          </a:p>
          <a:p>
            <a:pPr marL="0" indent="0">
              <a:buNone/>
            </a:pPr>
            <a:endParaRPr lang="mr-IN" sz="1400" dirty="0">
              <a:latin typeface="Arial"/>
              <a:cs typeface="Arial"/>
            </a:endParaRPr>
          </a:p>
        </p:txBody>
      </p:sp>
    </p:spTree>
    <p:extLst>
      <p:ext uri="{BB962C8B-B14F-4D97-AF65-F5344CB8AC3E}">
        <p14:creationId xmlns:p14="http://schemas.microsoft.com/office/powerpoint/2010/main" val="1065764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a:t>	ΑΡΧΗ ΤΗΣ ΕΛΕΥΘΕΡΗΣ ΒΟΥΛΗΣΗΣ ΤΩΝ ΜΕΡΩΝ </a:t>
            </a:r>
            <a:r>
              <a:rPr lang="el-GR" sz="2800" dirty="0"/>
              <a:t/>
            </a:r>
            <a:br>
              <a:rPr lang="el-GR" sz="2800" dirty="0"/>
            </a:br>
            <a:endParaRPr lang="el-GR" sz="2800" dirty="0"/>
          </a:p>
        </p:txBody>
      </p:sp>
      <p:sp>
        <p:nvSpPr>
          <p:cNvPr id="3" name="Θέση περιεχομένου 2"/>
          <p:cNvSpPr>
            <a:spLocks noGrp="1"/>
          </p:cNvSpPr>
          <p:nvPr>
            <p:ph idx="1"/>
          </p:nvPr>
        </p:nvSpPr>
        <p:spPr>
          <a:xfrm>
            <a:off x="834502" y="2530136"/>
            <a:ext cx="10062096" cy="3604334"/>
          </a:xfrm>
        </p:spPr>
        <p:txBody>
          <a:bodyPr>
            <a:noAutofit/>
          </a:bodyPr>
          <a:lstStyle/>
          <a:p>
            <a:pPr marL="0" indent="0">
              <a:lnSpc>
                <a:spcPct val="150000"/>
              </a:lnSpc>
              <a:buNone/>
            </a:pPr>
            <a:r>
              <a:rPr lang="el-GR" sz="1400" b="1" dirty="0">
                <a:latin typeface="Arial"/>
                <a:cs typeface="Arial"/>
              </a:rPr>
              <a:t>Αρθρο 15:</a:t>
            </a:r>
            <a:endParaRPr lang="el-GR" sz="1400" dirty="0">
              <a:latin typeface="Arial"/>
              <a:cs typeface="Arial"/>
            </a:endParaRPr>
          </a:p>
          <a:p>
            <a:pPr>
              <a:lnSpc>
                <a:spcPct val="150000"/>
              </a:lnSpc>
            </a:pPr>
            <a:endParaRPr lang="el-GR" sz="1400" dirty="0">
              <a:latin typeface="Arial"/>
              <a:cs typeface="Arial"/>
            </a:endParaRPr>
          </a:p>
          <a:p>
            <a:pPr algn="just">
              <a:lnSpc>
                <a:spcPct val="150000"/>
              </a:lnSpc>
              <a:buFont typeface="Wingdings" pitchFamily="2" charset="2"/>
              <a:buChar char="Ø"/>
            </a:pPr>
            <a:r>
              <a:rPr lang="el-GR" sz="1400" dirty="0">
                <a:latin typeface="Arial"/>
                <a:cs typeface="Arial"/>
              </a:rPr>
              <a:t>Ο διαμεσολαβητής υποχρεούται να διεξάγει τη διαμεσολάβηση με βάση την </a:t>
            </a:r>
            <a:r>
              <a:rPr lang="el-GR" sz="1400" b="1" dirty="0">
                <a:latin typeface="Arial"/>
                <a:cs typeface="Arial"/>
              </a:rPr>
              <a:t>αρχή της ιδιωτικής αυτονομίας των μερών</a:t>
            </a:r>
            <a:endParaRPr lang="el-GR" sz="1400" dirty="0">
              <a:latin typeface="Arial"/>
              <a:cs typeface="Arial"/>
            </a:endParaRPr>
          </a:p>
          <a:p>
            <a:pPr algn="just">
              <a:lnSpc>
                <a:spcPct val="150000"/>
              </a:lnSpc>
              <a:buFont typeface="Wingdings" pitchFamily="2" charset="2"/>
              <a:buChar char="Ø"/>
            </a:pPr>
            <a:endParaRPr lang="el-GR" sz="1400" dirty="0">
              <a:latin typeface="Arial"/>
              <a:cs typeface="Arial"/>
            </a:endParaRPr>
          </a:p>
          <a:p>
            <a:pPr algn="just">
              <a:lnSpc>
                <a:spcPct val="150000"/>
              </a:lnSpc>
              <a:buFont typeface="Wingdings" pitchFamily="2" charset="2"/>
              <a:buChar char="Ø"/>
            </a:pPr>
            <a:r>
              <a:rPr lang="el-GR" sz="1400" dirty="0">
                <a:latin typeface="Arial"/>
                <a:cs typeface="Arial"/>
              </a:rPr>
              <a:t>Μεριμνά ώστε τα μέρη να κατανοούν τα χαρακτηριστικά της διαδικασίας που πρόκειται να ακολουθηθεί, καθώς και τον ρόλο αυτού και όλων των συμμετεχόντων και ενημερώνει τα </a:t>
            </a:r>
            <a:r>
              <a:rPr lang="el-GR" sz="1400" b="1" dirty="0">
                <a:latin typeface="Arial"/>
                <a:cs typeface="Arial"/>
              </a:rPr>
              <a:t>μέρη ότι είναι ελεύθερα ανά πάσα στιγμή να αποχωρήσουν από τη διαδικασία</a:t>
            </a:r>
            <a:r>
              <a:rPr lang="el-GR" sz="1400" dirty="0">
                <a:latin typeface="Arial"/>
                <a:cs typeface="Arial"/>
              </a:rPr>
              <a:t> χωρίς οποιαδήποτε αιτιολογία, κύρωση ή ποινή (παρ. 1)   </a:t>
            </a:r>
          </a:p>
          <a:p>
            <a:pPr algn="just">
              <a:lnSpc>
                <a:spcPct val="150000"/>
              </a:lnSpc>
              <a:buFont typeface="Wingdings" pitchFamily="2" charset="2"/>
              <a:buChar char="Ø"/>
            </a:pPr>
            <a:endParaRPr lang="el-GR" sz="1400" dirty="0">
              <a:latin typeface="Arial"/>
              <a:cs typeface="Arial"/>
            </a:endParaRPr>
          </a:p>
          <a:p>
            <a:pPr>
              <a:buFont typeface="Wingdings" pitchFamily="2" charset="2"/>
              <a:buChar char="Ø"/>
            </a:pPr>
            <a:endParaRPr lang="el-GR" sz="1400" dirty="0"/>
          </a:p>
          <a:p>
            <a:pPr lvl="1"/>
            <a:endParaRPr lang="el-GR" sz="1400" dirty="0">
              <a:latin typeface="Arial"/>
              <a:cs typeface="Arial"/>
            </a:endParaRPr>
          </a:p>
          <a:p>
            <a:pPr lvl="1"/>
            <a:endParaRPr lang="el-GR" sz="1400" dirty="0">
              <a:latin typeface="Arial"/>
              <a:cs typeface="Arial"/>
            </a:endParaRPr>
          </a:p>
          <a:p>
            <a:endParaRPr lang="el-GR" sz="1400" dirty="0">
              <a:latin typeface="Arial"/>
              <a:cs typeface="Arial"/>
            </a:endParaRPr>
          </a:p>
          <a:p>
            <a:endParaRPr lang="el-GR" sz="1400" dirty="0">
              <a:latin typeface="Arial"/>
              <a:cs typeface="Arial"/>
            </a:endParaRPr>
          </a:p>
          <a:p>
            <a:endParaRPr lang="el-GR" sz="1400" dirty="0">
              <a:latin typeface="Arial"/>
              <a:cs typeface="Arial"/>
            </a:endParaRPr>
          </a:p>
          <a:p>
            <a:endParaRPr lang="el-GR" sz="1400" b="1" dirty="0">
              <a:latin typeface="Arial"/>
              <a:cs typeface="Arial"/>
            </a:endParaRPr>
          </a:p>
          <a:p>
            <a:pPr marL="0" indent="0">
              <a:buNone/>
            </a:pPr>
            <a:endParaRPr lang="mr-IN" sz="1400" dirty="0">
              <a:latin typeface="Arial"/>
              <a:cs typeface="Arial"/>
            </a:endParaRPr>
          </a:p>
        </p:txBody>
      </p:sp>
    </p:spTree>
    <p:extLst>
      <p:ext uri="{BB962C8B-B14F-4D97-AF65-F5344CB8AC3E}">
        <p14:creationId xmlns:p14="http://schemas.microsoft.com/office/powerpoint/2010/main" val="3668320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a:t>	ΑΡΧΗ ΤΗΣ ΕΛΕΥΘΕΡΗΣ ΒΟΥΛΗΣΗΣ ΤΩΝ ΜΕΡΩΝ </a:t>
            </a:r>
            <a:r>
              <a:rPr lang="el-GR" sz="2800" dirty="0"/>
              <a:t/>
            </a:r>
            <a:br>
              <a:rPr lang="el-GR" sz="2800" dirty="0"/>
            </a:br>
            <a:endParaRPr lang="el-GR" sz="2800" dirty="0"/>
          </a:p>
        </p:txBody>
      </p:sp>
      <p:sp>
        <p:nvSpPr>
          <p:cNvPr id="3" name="Θέση περιεχομένου 2"/>
          <p:cNvSpPr>
            <a:spLocks noGrp="1"/>
          </p:cNvSpPr>
          <p:nvPr>
            <p:ph idx="1"/>
          </p:nvPr>
        </p:nvSpPr>
        <p:spPr>
          <a:xfrm>
            <a:off x="834502" y="2530136"/>
            <a:ext cx="10062096" cy="3604334"/>
          </a:xfrm>
        </p:spPr>
        <p:txBody>
          <a:bodyPr>
            <a:noAutofit/>
          </a:bodyPr>
          <a:lstStyle/>
          <a:p>
            <a:pPr marL="0" indent="0">
              <a:lnSpc>
                <a:spcPct val="150000"/>
              </a:lnSpc>
              <a:buNone/>
            </a:pPr>
            <a:r>
              <a:rPr lang="el-GR" sz="1400" b="1" dirty="0">
                <a:latin typeface="Arial"/>
                <a:cs typeface="Arial"/>
              </a:rPr>
              <a:t>Αρθρο 15:</a:t>
            </a:r>
            <a:endParaRPr lang="el-GR" sz="1400" dirty="0">
              <a:latin typeface="Arial"/>
              <a:cs typeface="Arial"/>
            </a:endParaRPr>
          </a:p>
          <a:p>
            <a:pPr>
              <a:lnSpc>
                <a:spcPct val="150000"/>
              </a:lnSpc>
            </a:pPr>
            <a:endParaRPr lang="el-GR" sz="1400" dirty="0">
              <a:latin typeface="Arial"/>
              <a:cs typeface="Arial"/>
            </a:endParaRPr>
          </a:p>
          <a:p>
            <a:pPr algn="just">
              <a:lnSpc>
                <a:spcPct val="150000"/>
              </a:lnSpc>
              <a:buFont typeface="Wingdings" pitchFamily="2" charset="2"/>
              <a:buChar char="Ø"/>
            </a:pPr>
            <a:r>
              <a:rPr lang="el-GR" sz="1400" dirty="0">
                <a:latin typeface="Arial"/>
                <a:cs typeface="Arial"/>
              </a:rPr>
              <a:t>Ο διαμεσολαβητής βεβαιώνεται ιδίως, ότι πριν από την έναρξη της διαδικασίας της διαμεσολάβησης </a:t>
            </a:r>
            <a:r>
              <a:rPr lang="el-GR" sz="1400" b="1" dirty="0">
                <a:latin typeface="Arial"/>
                <a:cs typeface="Arial"/>
              </a:rPr>
              <a:t>τα μέρη έχουν συμφωνήσει ρητώς τους όρους και τις προϋποθέσεις </a:t>
            </a:r>
            <a:r>
              <a:rPr lang="el-GR" sz="1400" dirty="0">
                <a:latin typeface="Arial"/>
                <a:cs typeface="Arial"/>
              </a:rPr>
              <a:t>για την υπαγωγή της διαφοράς τους στη διαμεσολάβηση, συμπεριλαμβανομένων ιδίως των διατάξεων που διέπουν την </a:t>
            </a:r>
            <a:r>
              <a:rPr lang="el-GR" sz="1400" b="1" dirty="0">
                <a:latin typeface="Arial"/>
                <a:cs typeface="Arial"/>
              </a:rPr>
              <a:t>υποχρέωση εχεμύθειας του διαμεσολαβητή και των μερών </a:t>
            </a:r>
            <a:r>
              <a:rPr lang="el-GR" sz="1400" dirty="0">
                <a:latin typeface="Arial"/>
                <a:cs typeface="Arial"/>
              </a:rPr>
              <a:t>(παρ. 2)</a:t>
            </a:r>
          </a:p>
          <a:p>
            <a:pPr algn="just">
              <a:lnSpc>
                <a:spcPct val="150000"/>
              </a:lnSpc>
              <a:buFont typeface="Wingdings" pitchFamily="2" charset="2"/>
              <a:buChar char="Ø"/>
            </a:pPr>
            <a:endParaRPr lang="el-GR" sz="1400" dirty="0">
              <a:latin typeface="Arial"/>
              <a:cs typeface="Arial"/>
            </a:endParaRPr>
          </a:p>
          <a:p>
            <a:pPr algn="just">
              <a:lnSpc>
                <a:spcPct val="150000"/>
              </a:lnSpc>
              <a:buFont typeface="Wingdings" pitchFamily="2" charset="2"/>
              <a:buChar char="Ø"/>
            </a:pPr>
            <a:r>
              <a:rPr lang="el-GR" sz="1400" dirty="0">
                <a:latin typeface="Arial"/>
                <a:cs typeface="Arial"/>
              </a:rPr>
              <a:t>Ο διαμεσολαβητής μεριμνά για την προσήκουσα διεξαγωγή της διαδικασίας διαμεσολάβησης (παρ. 3)  		</a:t>
            </a:r>
          </a:p>
          <a:p>
            <a:pPr algn="just">
              <a:buFont typeface="Wingdings" pitchFamily="2" charset="2"/>
              <a:buChar char="Ø"/>
            </a:pPr>
            <a:endParaRPr lang="el-GR" sz="1400" dirty="0"/>
          </a:p>
          <a:p>
            <a:endParaRPr lang="el-GR" sz="1400" dirty="0">
              <a:latin typeface="Arial"/>
              <a:cs typeface="Arial"/>
            </a:endParaRPr>
          </a:p>
          <a:p>
            <a:endParaRPr lang="el-GR" sz="1400" dirty="0"/>
          </a:p>
          <a:p>
            <a:pPr lvl="1"/>
            <a:endParaRPr lang="el-GR" sz="1400" dirty="0">
              <a:latin typeface="Arial"/>
              <a:cs typeface="Arial"/>
            </a:endParaRPr>
          </a:p>
          <a:p>
            <a:pPr lvl="1"/>
            <a:endParaRPr lang="el-GR" sz="1400" dirty="0">
              <a:latin typeface="Arial"/>
              <a:cs typeface="Arial"/>
            </a:endParaRPr>
          </a:p>
          <a:p>
            <a:endParaRPr lang="el-GR" sz="1400" dirty="0">
              <a:latin typeface="Arial"/>
              <a:cs typeface="Arial"/>
            </a:endParaRPr>
          </a:p>
          <a:p>
            <a:endParaRPr lang="el-GR" sz="1400" dirty="0">
              <a:latin typeface="Arial"/>
              <a:cs typeface="Arial"/>
            </a:endParaRPr>
          </a:p>
          <a:p>
            <a:endParaRPr lang="el-GR" sz="1400" dirty="0">
              <a:latin typeface="Arial"/>
              <a:cs typeface="Arial"/>
            </a:endParaRPr>
          </a:p>
          <a:p>
            <a:endParaRPr lang="el-GR" sz="1400" b="1" dirty="0">
              <a:latin typeface="Arial"/>
              <a:cs typeface="Arial"/>
            </a:endParaRPr>
          </a:p>
          <a:p>
            <a:pPr marL="0" indent="0">
              <a:buNone/>
            </a:pPr>
            <a:endParaRPr lang="mr-IN" sz="1400" dirty="0">
              <a:latin typeface="Arial"/>
              <a:cs typeface="Arial"/>
            </a:endParaRPr>
          </a:p>
        </p:txBody>
      </p:sp>
    </p:spTree>
    <p:extLst>
      <p:ext uri="{BB962C8B-B14F-4D97-AF65-F5344CB8AC3E}">
        <p14:creationId xmlns:p14="http://schemas.microsoft.com/office/powerpoint/2010/main" val="3801381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a:t>	ΑΡΧΗ ΤΗΣ ΕΛΕΥΘΕΡΗΣ ΒΟΥΛΗΣΗΣ ΤΩΝ ΜΕΡΩΝ </a:t>
            </a:r>
            <a:r>
              <a:rPr lang="el-GR" sz="2800" dirty="0"/>
              <a:t/>
            </a:r>
            <a:br>
              <a:rPr lang="el-GR" sz="2800" dirty="0"/>
            </a:br>
            <a:endParaRPr lang="el-GR" sz="2800" dirty="0"/>
          </a:p>
        </p:txBody>
      </p:sp>
      <p:sp>
        <p:nvSpPr>
          <p:cNvPr id="3" name="Θέση περιεχομένου 2"/>
          <p:cNvSpPr>
            <a:spLocks noGrp="1"/>
          </p:cNvSpPr>
          <p:nvPr>
            <p:ph idx="1"/>
          </p:nvPr>
        </p:nvSpPr>
        <p:spPr>
          <a:xfrm>
            <a:off x="834502" y="2086708"/>
            <a:ext cx="10062096" cy="4047762"/>
          </a:xfrm>
        </p:spPr>
        <p:txBody>
          <a:bodyPr>
            <a:noAutofit/>
          </a:bodyPr>
          <a:lstStyle/>
          <a:p>
            <a:pPr marL="0" indent="0">
              <a:buNone/>
            </a:pPr>
            <a:r>
              <a:rPr lang="el-GR" sz="1400" b="1" dirty="0">
                <a:latin typeface="Arial"/>
                <a:cs typeface="Arial"/>
              </a:rPr>
              <a:t>Αρθρο 15:</a:t>
            </a:r>
            <a:endParaRPr lang="el-GR" sz="1400" dirty="0">
              <a:latin typeface="Arial"/>
              <a:cs typeface="Arial"/>
            </a:endParaRPr>
          </a:p>
          <a:p>
            <a:endParaRPr lang="el-GR" sz="1400" dirty="0">
              <a:latin typeface="Arial"/>
              <a:cs typeface="Arial"/>
            </a:endParaRPr>
          </a:p>
          <a:p>
            <a:pPr lvl="1" algn="just">
              <a:buFont typeface="Wingdings" pitchFamily="2" charset="2"/>
              <a:buChar char="Ø"/>
            </a:pPr>
            <a:r>
              <a:rPr lang="el-GR" sz="1400" dirty="0">
                <a:latin typeface="Arial"/>
                <a:cs typeface="Arial"/>
              </a:rPr>
              <a:t>Ο διαμεσολαβητής μπορεί να </a:t>
            </a:r>
            <a:r>
              <a:rPr lang="el-GR" sz="1400" b="1" dirty="0">
                <a:latin typeface="Arial"/>
                <a:cs typeface="Arial"/>
              </a:rPr>
              <a:t>περατώσει τη διαδικασία διαμεσολάβησης</a:t>
            </a:r>
            <a:r>
              <a:rPr lang="el-GR" sz="1400" dirty="0">
                <a:latin typeface="Arial"/>
                <a:cs typeface="Arial"/>
              </a:rPr>
              <a:t> μετά από </a:t>
            </a:r>
            <a:r>
              <a:rPr lang="el-GR" sz="1400" b="1" dirty="0">
                <a:latin typeface="Arial"/>
                <a:cs typeface="Arial"/>
              </a:rPr>
              <a:t>αιτιολογημένη ενημέρωση </a:t>
            </a:r>
            <a:r>
              <a:rPr lang="el-GR" sz="1400" dirty="0">
                <a:latin typeface="Arial"/>
                <a:cs typeface="Arial"/>
              </a:rPr>
              <a:t>των μερών, εφόσον:  </a:t>
            </a:r>
          </a:p>
          <a:p>
            <a:pPr marL="457200" lvl="1" indent="0" algn="just">
              <a:buNone/>
            </a:pPr>
            <a:r>
              <a:rPr lang="el-GR" sz="1400" b="1" dirty="0">
                <a:latin typeface="Arial"/>
                <a:cs typeface="Arial"/>
              </a:rPr>
              <a:t>	α) </a:t>
            </a:r>
            <a:r>
              <a:rPr lang="el-GR" sz="1400" dirty="0">
                <a:latin typeface="Arial"/>
                <a:cs typeface="Arial"/>
              </a:rPr>
              <a:t>επέρχεται διευθέτηση της διαφοράς </a:t>
            </a:r>
            <a:r>
              <a:rPr lang="el-GR" sz="1400" b="1" dirty="0">
                <a:latin typeface="Arial"/>
                <a:cs typeface="Arial"/>
              </a:rPr>
              <a:t>κατά τρόπο αντίθετο με τα χρηστά ήθη ή τη δημόσια τάξη </a:t>
            </a:r>
            <a:r>
              <a:rPr lang="el-GR" sz="1400" dirty="0">
                <a:latin typeface="Arial"/>
                <a:cs typeface="Arial"/>
              </a:rPr>
              <a:t>ή </a:t>
            </a:r>
          </a:p>
          <a:p>
            <a:pPr marL="457200" lvl="1" indent="0" algn="just">
              <a:buNone/>
            </a:pPr>
            <a:r>
              <a:rPr lang="el-GR" sz="1400" b="1" dirty="0">
                <a:latin typeface="Arial"/>
                <a:cs typeface="Arial"/>
              </a:rPr>
              <a:t>	β)</a:t>
            </a:r>
            <a:r>
              <a:rPr lang="el-GR" sz="1400" dirty="0">
                <a:latin typeface="Arial"/>
                <a:cs typeface="Arial"/>
              </a:rPr>
              <a:t> θεωρεί ότι η συνέχιση της διαμεσολάβησης είναι </a:t>
            </a:r>
            <a:r>
              <a:rPr lang="el-GR" sz="1400" b="1" dirty="0">
                <a:latin typeface="Arial"/>
                <a:cs typeface="Arial"/>
              </a:rPr>
              <a:t>απολύτως αδύνατο</a:t>
            </a:r>
            <a:r>
              <a:rPr lang="el-GR" sz="1400" dirty="0">
                <a:latin typeface="Arial"/>
                <a:cs typeface="Arial"/>
              </a:rPr>
              <a:t> να οδηγήσει στη διευθέτηση της διαφοράς (παρ. 4)   </a:t>
            </a:r>
          </a:p>
          <a:p>
            <a:pPr marL="457200" lvl="1" indent="0" algn="just">
              <a:buNone/>
            </a:pPr>
            <a:endParaRPr lang="el-GR" sz="1400" dirty="0">
              <a:latin typeface="Arial"/>
              <a:cs typeface="Arial"/>
            </a:endParaRPr>
          </a:p>
          <a:p>
            <a:pPr lvl="1" algn="just">
              <a:buFont typeface="Wingdings" pitchFamily="2" charset="2"/>
              <a:buChar char="Ø"/>
            </a:pPr>
            <a:r>
              <a:rPr lang="el-GR" sz="1400" dirty="0">
                <a:latin typeface="Arial"/>
                <a:cs typeface="Arial"/>
              </a:rPr>
              <a:t>Ο διαμεσολαβητής λαμβάνει κάθε πρόσφορο μέτρο προκειμένου να διασφαλιστεί ότι η λύση που θα εξευρεθεί για τη διευθέτηση της διαφοράς είναι προϊόν </a:t>
            </a:r>
            <a:r>
              <a:rPr lang="el-GR" sz="1400" b="1" dirty="0">
                <a:latin typeface="Arial"/>
                <a:cs typeface="Arial"/>
              </a:rPr>
              <a:t>επίγνωσης και εμπεριστατωμένης συναίνεσης των μερών,</a:t>
            </a:r>
            <a:r>
              <a:rPr lang="el-GR" sz="1400" dirty="0">
                <a:latin typeface="Arial"/>
                <a:cs typeface="Arial"/>
              </a:rPr>
              <a:t> καθώς επίσης και ότι </a:t>
            </a:r>
            <a:r>
              <a:rPr lang="el-GR" sz="1400" b="1" dirty="0">
                <a:latin typeface="Arial"/>
                <a:cs typeface="Arial"/>
              </a:rPr>
              <a:t>τα μέρη κατανοούν τους όρους της συμφωνίας</a:t>
            </a:r>
            <a:r>
              <a:rPr lang="el-GR" sz="1400" dirty="0">
                <a:latin typeface="Arial"/>
                <a:cs typeface="Arial"/>
              </a:rPr>
              <a:t> (παρ. 5)</a:t>
            </a:r>
          </a:p>
          <a:p>
            <a:pPr marL="457200" lvl="1" indent="0" algn="just">
              <a:buNone/>
            </a:pPr>
            <a:endParaRPr lang="el-GR" sz="1400" dirty="0">
              <a:latin typeface="Arial"/>
              <a:cs typeface="Arial"/>
            </a:endParaRPr>
          </a:p>
          <a:p>
            <a:pPr lvl="1" algn="just">
              <a:buFont typeface="Wingdings" pitchFamily="2" charset="2"/>
              <a:buChar char="Ø"/>
            </a:pPr>
            <a:r>
              <a:rPr lang="el-GR" sz="1400" dirty="0">
                <a:latin typeface="Arial"/>
                <a:cs typeface="Arial"/>
              </a:rPr>
              <a:t>Ο διαμεσολαβητής οφείλει να ενημερώνει τα μέρη για τον τρόπο που μπορούν να καταστήσουν τη μεταξύ τους συμφωνία </a:t>
            </a:r>
            <a:r>
              <a:rPr lang="el-GR" sz="1400" b="1" dirty="0">
                <a:latin typeface="Arial"/>
                <a:cs typeface="Arial"/>
              </a:rPr>
              <a:t>εκτελεστή, </a:t>
            </a:r>
            <a:r>
              <a:rPr lang="el-GR" sz="1400" dirty="0">
                <a:latin typeface="Arial"/>
                <a:cs typeface="Arial"/>
              </a:rPr>
              <a:t>όπου αυτό είναι δυνατό (παρ. 6)</a:t>
            </a:r>
          </a:p>
          <a:p>
            <a:pPr marL="914400" lvl="2" indent="0">
              <a:buNone/>
            </a:pPr>
            <a:r>
              <a:rPr lang="mr-IN" sz="1400" dirty="0">
                <a:latin typeface="Arial"/>
                <a:cs typeface="Arial"/>
              </a:rPr>
              <a:t> 		</a:t>
            </a:r>
          </a:p>
          <a:p>
            <a:endParaRPr lang="el-GR" sz="1400" dirty="0">
              <a:latin typeface="Arial"/>
              <a:cs typeface="Arial"/>
            </a:endParaRPr>
          </a:p>
          <a:p>
            <a:endParaRPr lang="el-GR" sz="1400" dirty="0">
              <a:latin typeface="Arial"/>
              <a:cs typeface="Arial"/>
            </a:endParaRPr>
          </a:p>
          <a:p>
            <a:pPr lvl="1"/>
            <a:endParaRPr lang="el-GR" sz="1400" dirty="0">
              <a:latin typeface="Arial"/>
              <a:cs typeface="Arial"/>
            </a:endParaRPr>
          </a:p>
          <a:p>
            <a:pPr lvl="1"/>
            <a:endParaRPr lang="el-GR" sz="1400" dirty="0">
              <a:latin typeface="Arial"/>
              <a:cs typeface="Arial"/>
            </a:endParaRPr>
          </a:p>
          <a:p>
            <a:endParaRPr lang="el-GR" sz="1400" dirty="0">
              <a:latin typeface="Arial"/>
              <a:cs typeface="Arial"/>
            </a:endParaRPr>
          </a:p>
          <a:p>
            <a:endParaRPr lang="el-GR" sz="1400" dirty="0">
              <a:latin typeface="Arial"/>
              <a:cs typeface="Arial"/>
            </a:endParaRPr>
          </a:p>
          <a:p>
            <a:endParaRPr lang="el-GR" sz="1400" dirty="0">
              <a:latin typeface="Arial"/>
              <a:cs typeface="Arial"/>
            </a:endParaRPr>
          </a:p>
          <a:p>
            <a:endParaRPr lang="el-GR" sz="1400" b="1" dirty="0">
              <a:latin typeface="Arial"/>
              <a:cs typeface="Arial"/>
            </a:endParaRPr>
          </a:p>
          <a:p>
            <a:pPr marL="0" indent="0">
              <a:buNone/>
            </a:pPr>
            <a:endParaRPr lang="mr-IN" sz="1400" dirty="0">
              <a:latin typeface="Arial"/>
              <a:cs typeface="Arial"/>
            </a:endParaRPr>
          </a:p>
        </p:txBody>
      </p:sp>
    </p:spTree>
    <p:extLst>
      <p:ext uri="{BB962C8B-B14F-4D97-AF65-F5344CB8AC3E}">
        <p14:creationId xmlns:p14="http://schemas.microsoft.com/office/powerpoint/2010/main" val="3038471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a:t>ΕΧΕΜΥΘΕΙΑ</a:t>
            </a:r>
            <a:r>
              <a:rPr lang="el-GR" sz="2800" dirty="0"/>
              <a:t/>
            </a:r>
            <a:br>
              <a:rPr lang="el-GR" sz="2800" dirty="0"/>
            </a:br>
            <a:endParaRPr lang="el-GR" sz="2800" dirty="0"/>
          </a:p>
        </p:txBody>
      </p:sp>
      <p:sp>
        <p:nvSpPr>
          <p:cNvPr id="3" name="Θέση περιεχομένου 2"/>
          <p:cNvSpPr>
            <a:spLocks noGrp="1"/>
          </p:cNvSpPr>
          <p:nvPr>
            <p:ph idx="1"/>
          </p:nvPr>
        </p:nvSpPr>
        <p:spPr>
          <a:xfrm>
            <a:off x="834502" y="2530136"/>
            <a:ext cx="10062096" cy="3604334"/>
          </a:xfrm>
        </p:spPr>
        <p:txBody>
          <a:bodyPr>
            <a:noAutofit/>
          </a:bodyPr>
          <a:lstStyle/>
          <a:p>
            <a:pPr marL="0" indent="0">
              <a:lnSpc>
                <a:spcPct val="150000"/>
              </a:lnSpc>
              <a:buNone/>
            </a:pPr>
            <a:r>
              <a:rPr lang="el-GR" sz="1400" b="1" dirty="0">
                <a:latin typeface="Arial"/>
                <a:cs typeface="Arial"/>
              </a:rPr>
              <a:t>Αρθρο 16:</a:t>
            </a:r>
            <a:endParaRPr lang="el-GR" sz="1400" dirty="0">
              <a:latin typeface="Arial"/>
              <a:cs typeface="Arial"/>
            </a:endParaRPr>
          </a:p>
          <a:p>
            <a:pPr>
              <a:lnSpc>
                <a:spcPct val="150000"/>
              </a:lnSpc>
            </a:pPr>
            <a:endParaRPr lang="el-GR" sz="1400" dirty="0">
              <a:latin typeface="Arial"/>
              <a:cs typeface="Arial"/>
            </a:endParaRPr>
          </a:p>
          <a:p>
            <a:pPr algn="just">
              <a:lnSpc>
                <a:spcPct val="150000"/>
              </a:lnSpc>
              <a:buFont typeface="Wingdings" pitchFamily="2" charset="2"/>
              <a:buChar char="Ø"/>
            </a:pPr>
            <a:r>
              <a:rPr lang="el-GR" sz="1400" dirty="0">
                <a:latin typeface="Arial"/>
                <a:cs typeface="Arial"/>
              </a:rPr>
              <a:t>Ο διαμεσολαβητής υποχρεούται να </a:t>
            </a:r>
            <a:r>
              <a:rPr lang="el-GR" sz="1400" b="1" dirty="0">
                <a:latin typeface="Arial"/>
                <a:cs typeface="Arial"/>
              </a:rPr>
              <a:t>τηρεί απόρρητες τις πληροφορίες που έχουν προκύψει από τη διαμεσολάβηση ή σε σχέση με αυτήν</a:t>
            </a:r>
            <a:r>
              <a:rPr lang="el-GR" sz="1400" dirty="0">
                <a:latin typeface="Arial"/>
                <a:cs typeface="Arial"/>
              </a:rPr>
              <a:t>, συμπεριλαμβανομένου του γεγονότος ότι πρόκειται να διεξαχθεί ή έχει διεξαχθεί διαμεσολάβηση, </a:t>
            </a:r>
          </a:p>
          <a:p>
            <a:pPr marL="0" indent="0" algn="just">
              <a:lnSpc>
                <a:spcPct val="150000"/>
              </a:lnSpc>
              <a:buNone/>
            </a:pPr>
            <a:endParaRPr lang="el-GR" sz="1400" dirty="0">
              <a:latin typeface="Arial"/>
              <a:cs typeface="Arial"/>
            </a:endParaRPr>
          </a:p>
          <a:p>
            <a:pPr algn="just">
              <a:lnSpc>
                <a:spcPct val="150000"/>
              </a:lnSpc>
              <a:buFont typeface="Wingdings" pitchFamily="2" charset="2"/>
              <a:buChar char="Ø"/>
            </a:pPr>
            <a:r>
              <a:rPr lang="el-GR" sz="1400" b="1" dirty="0">
                <a:latin typeface="Arial"/>
                <a:cs typeface="Arial"/>
              </a:rPr>
              <a:t>εκτός αν </a:t>
            </a:r>
            <a:r>
              <a:rPr lang="el-GR" sz="1400" dirty="0">
                <a:latin typeface="Arial"/>
                <a:cs typeface="Arial"/>
              </a:rPr>
              <a:t>υποχρεούται να πράξει διαφορετικά: </a:t>
            </a:r>
          </a:p>
          <a:p>
            <a:pPr algn="just">
              <a:lnSpc>
                <a:spcPct val="150000"/>
              </a:lnSpc>
              <a:buFont typeface="Arial" pitchFamily="34" charset="0"/>
              <a:buChar char="•"/>
            </a:pPr>
            <a:r>
              <a:rPr lang="el-GR" sz="1400" b="1" dirty="0">
                <a:latin typeface="Arial"/>
                <a:cs typeface="Arial"/>
              </a:rPr>
              <a:t>από διάταξη νόμου ή </a:t>
            </a:r>
          </a:p>
          <a:p>
            <a:pPr algn="just">
              <a:lnSpc>
                <a:spcPct val="150000"/>
              </a:lnSpc>
              <a:buFont typeface="Arial" pitchFamily="34" charset="0"/>
              <a:buChar char="•"/>
            </a:pPr>
            <a:r>
              <a:rPr lang="el-GR" sz="1400" b="1" dirty="0">
                <a:latin typeface="Arial"/>
                <a:cs typeface="Arial"/>
              </a:rPr>
              <a:t>για λόγους δημόσιας τάξης ή </a:t>
            </a:r>
          </a:p>
          <a:p>
            <a:pPr algn="just">
              <a:lnSpc>
                <a:spcPct val="150000"/>
              </a:lnSpc>
              <a:buFont typeface="Arial" pitchFamily="34" charset="0"/>
              <a:buChar char="•"/>
            </a:pPr>
            <a:r>
              <a:rPr lang="el-GR" sz="1400" b="1" dirty="0">
                <a:latin typeface="Arial"/>
                <a:cs typeface="Arial"/>
              </a:rPr>
              <a:t>εφόσον τα μέρη συναινούν ρητά στην αποκάλυψη των πληροφοριών</a:t>
            </a:r>
          </a:p>
          <a:p>
            <a:pPr lvl="2"/>
            <a:endParaRPr lang="el-GR" sz="1400" dirty="0">
              <a:latin typeface="Arial"/>
              <a:cs typeface="Arial"/>
            </a:endParaRPr>
          </a:p>
          <a:p>
            <a:pPr marL="914400" lvl="2" indent="0">
              <a:buNone/>
            </a:pPr>
            <a:r>
              <a:rPr lang="mr-IN" sz="1400" dirty="0">
                <a:latin typeface="Arial"/>
                <a:cs typeface="Arial"/>
              </a:rPr>
              <a:t> 		</a:t>
            </a:r>
          </a:p>
          <a:p>
            <a:endParaRPr lang="el-GR" sz="1400" dirty="0">
              <a:latin typeface="Arial"/>
              <a:cs typeface="Arial"/>
            </a:endParaRPr>
          </a:p>
          <a:p>
            <a:endParaRPr lang="el-GR" sz="1400" dirty="0">
              <a:latin typeface="Arial"/>
              <a:cs typeface="Arial"/>
            </a:endParaRPr>
          </a:p>
          <a:p>
            <a:pPr lvl="1"/>
            <a:endParaRPr lang="el-GR" sz="1400" dirty="0">
              <a:latin typeface="Arial"/>
              <a:cs typeface="Arial"/>
            </a:endParaRPr>
          </a:p>
          <a:p>
            <a:pPr lvl="1"/>
            <a:endParaRPr lang="el-GR" sz="1400" dirty="0">
              <a:latin typeface="Arial"/>
              <a:cs typeface="Arial"/>
            </a:endParaRPr>
          </a:p>
          <a:p>
            <a:endParaRPr lang="el-GR" sz="1400" dirty="0">
              <a:latin typeface="Arial"/>
              <a:cs typeface="Arial"/>
            </a:endParaRPr>
          </a:p>
          <a:p>
            <a:endParaRPr lang="el-GR" sz="1400" dirty="0">
              <a:latin typeface="Arial"/>
              <a:cs typeface="Arial"/>
            </a:endParaRPr>
          </a:p>
          <a:p>
            <a:endParaRPr lang="el-GR" sz="1400" dirty="0">
              <a:latin typeface="Arial"/>
              <a:cs typeface="Arial"/>
            </a:endParaRPr>
          </a:p>
          <a:p>
            <a:endParaRPr lang="el-GR" sz="1400" b="1" dirty="0">
              <a:latin typeface="Arial"/>
              <a:cs typeface="Arial"/>
            </a:endParaRPr>
          </a:p>
          <a:p>
            <a:pPr marL="0" indent="0">
              <a:buNone/>
            </a:pPr>
            <a:endParaRPr lang="mr-IN" sz="1400" dirty="0">
              <a:latin typeface="Arial"/>
              <a:cs typeface="Arial"/>
            </a:endParaRPr>
          </a:p>
        </p:txBody>
      </p:sp>
    </p:spTree>
    <p:extLst>
      <p:ext uri="{BB962C8B-B14F-4D97-AF65-F5344CB8AC3E}">
        <p14:creationId xmlns:p14="http://schemas.microsoft.com/office/powerpoint/2010/main" val="3669569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a:t>Η ΑΜΟΙΒΗ του </a:t>
            </a:r>
            <a:br>
              <a:rPr lang="el-GR" sz="2800" b="1" dirty="0"/>
            </a:br>
            <a:r>
              <a:rPr lang="el-GR" sz="2800" b="1" dirty="0"/>
              <a:t>ΝΟΜΙΚΟΥ ΠΑΡΑΣΤΑΤΗ</a:t>
            </a:r>
            <a:endParaRPr lang="el-GR" sz="2800" dirty="0"/>
          </a:p>
        </p:txBody>
      </p:sp>
      <p:sp>
        <p:nvSpPr>
          <p:cNvPr id="3" name="Θέση περιεχομένου 2"/>
          <p:cNvSpPr>
            <a:spLocks noGrp="1"/>
          </p:cNvSpPr>
          <p:nvPr>
            <p:ph idx="1"/>
          </p:nvPr>
        </p:nvSpPr>
        <p:spPr>
          <a:xfrm>
            <a:off x="834502" y="2414954"/>
            <a:ext cx="10062096" cy="3719516"/>
          </a:xfrm>
        </p:spPr>
        <p:txBody>
          <a:bodyPr>
            <a:noAutofit/>
          </a:bodyPr>
          <a:lstStyle/>
          <a:p>
            <a:pPr marL="0" indent="0">
              <a:buNone/>
            </a:pPr>
            <a:r>
              <a:rPr lang="el-GR" sz="1400" b="1" dirty="0">
                <a:latin typeface="Arial"/>
                <a:cs typeface="Arial"/>
              </a:rPr>
              <a:t>Αρθρο 5: </a:t>
            </a:r>
            <a:endParaRPr lang="el-GR" sz="1400" dirty="0">
              <a:latin typeface="Arial"/>
              <a:cs typeface="Arial"/>
            </a:endParaRPr>
          </a:p>
          <a:p>
            <a:pPr>
              <a:buFont typeface="Wingdings" pitchFamily="2" charset="2"/>
              <a:buChar char="Ø"/>
            </a:pPr>
            <a:r>
              <a:rPr lang="el-GR" sz="1400" dirty="0">
                <a:latin typeface="Arial"/>
                <a:cs typeface="Arial"/>
              </a:rPr>
              <a:t>Η Αμοιβή του </a:t>
            </a:r>
            <a:r>
              <a:rPr lang="el-GR" sz="1400" b="1" dirty="0">
                <a:latin typeface="Arial"/>
                <a:cs typeface="Arial"/>
              </a:rPr>
              <a:t>Νομικού Παραστάτη </a:t>
            </a:r>
            <a:r>
              <a:rPr lang="el-GR" sz="1400" dirty="0">
                <a:latin typeface="Arial"/>
                <a:cs typeface="Arial"/>
              </a:rPr>
              <a:t>κάθε μέρους συμφωνείται </a:t>
            </a:r>
            <a:r>
              <a:rPr lang="el-GR" sz="1400" b="1" dirty="0">
                <a:latin typeface="Arial"/>
                <a:cs typeface="Arial"/>
              </a:rPr>
              <a:t>ελεύθερα</a:t>
            </a:r>
            <a:endParaRPr lang="el-GR" sz="1400" dirty="0">
              <a:latin typeface="Arial"/>
              <a:cs typeface="Arial"/>
            </a:endParaRPr>
          </a:p>
          <a:p>
            <a:pPr>
              <a:buFont typeface="Wingdings" pitchFamily="2" charset="2"/>
              <a:buChar char="Ø"/>
            </a:pPr>
            <a:endParaRPr lang="el-GR" sz="1400" dirty="0">
              <a:latin typeface="Arial"/>
              <a:cs typeface="Arial"/>
            </a:endParaRPr>
          </a:p>
          <a:p>
            <a:pPr>
              <a:buFont typeface="Wingdings" pitchFamily="2" charset="2"/>
              <a:buChar char="Ø"/>
            </a:pPr>
            <a:r>
              <a:rPr lang="el-GR" sz="1400" dirty="0">
                <a:latin typeface="Arial"/>
                <a:cs typeface="Arial"/>
              </a:rPr>
              <a:t>Για τη συμμετοχή του </a:t>
            </a:r>
            <a:r>
              <a:rPr lang="el-GR" sz="1400" b="1" dirty="0">
                <a:latin typeface="Arial"/>
                <a:cs typeface="Arial"/>
              </a:rPr>
              <a:t>σε όλη τη διαδικασία της διαμεσολάβησης</a:t>
            </a:r>
            <a:r>
              <a:rPr lang="el-GR" sz="1400" dirty="0">
                <a:latin typeface="Arial"/>
                <a:cs typeface="Arial"/>
              </a:rPr>
              <a:t> εκδίδεται σύμφωνα με τον Κώδικα Δικηγόρων </a:t>
            </a:r>
            <a:r>
              <a:rPr lang="el-GR" sz="1400" b="1" dirty="0">
                <a:latin typeface="Arial"/>
                <a:cs typeface="Arial"/>
              </a:rPr>
              <a:t>γραμμάτιο προκαταβολής</a:t>
            </a:r>
            <a:r>
              <a:rPr lang="el-GR" sz="1400" dirty="0">
                <a:latin typeface="Arial"/>
                <a:cs typeface="Arial"/>
              </a:rPr>
              <a:t>:</a:t>
            </a:r>
          </a:p>
          <a:p>
            <a:pPr>
              <a:buFont typeface="Wingdings" pitchFamily="2" charset="2"/>
              <a:buChar char="Ø"/>
            </a:pPr>
            <a:endParaRPr lang="el-GR" sz="1400" dirty="0">
              <a:latin typeface="Arial"/>
              <a:cs typeface="Arial"/>
            </a:endParaRPr>
          </a:p>
          <a:p>
            <a:pPr>
              <a:buFont typeface="Arial" pitchFamily="34" charset="0"/>
              <a:buChar char="•"/>
            </a:pPr>
            <a:r>
              <a:rPr lang="mr-IN" sz="1400" b="1" dirty="0">
                <a:latin typeface="Arial"/>
                <a:cs typeface="Arial"/>
              </a:rPr>
              <a:t>Ειρηνοδικείο         	: 60 Ευρώ</a:t>
            </a:r>
          </a:p>
          <a:p>
            <a:pPr>
              <a:buFont typeface="Arial" pitchFamily="34" charset="0"/>
              <a:buChar char="•"/>
            </a:pPr>
            <a:r>
              <a:rPr lang="el-GR" sz="1400" b="1" dirty="0">
                <a:latin typeface="Arial"/>
                <a:cs typeface="Arial"/>
              </a:rPr>
              <a:t>Μον. Πρωτοδικείο	: 100 Ευρώ</a:t>
            </a:r>
          </a:p>
          <a:p>
            <a:pPr>
              <a:buFont typeface="Arial" pitchFamily="34" charset="0"/>
              <a:buChar char="•"/>
            </a:pPr>
            <a:r>
              <a:rPr lang="el-GR" sz="1400" b="1" dirty="0">
                <a:latin typeface="Arial"/>
                <a:cs typeface="Arial"/>
              </a:rPr>
              <a:t>Πολ. Πρωτοδικείο : 150 Ευρώ </a:t>
            </a:r>
          </a:p>
          <a:p>
            <a:pPr>
              <a:buFont typeface="Wingdings" pitchFamily="2" charset="2"/>
              <a:buChar char="Ø"/>
            </a:pPr>
            <a:endParaRPr lang="el-GR" sz="1400" b="1" dirty="0">
              <a:latin typeface="Arial"/>
              <a:cs typeface="Arial"/>
            </a:endParaRPr>
          </a:p>
          <a:p>
            <a:pPr marL="0" indent="0">
              <a:buNone/>
            </a:pPr>
            <a:r>
              <a:rPr lang="el-GR" sz="1400" b="1" dirty="0">
                <a:latin typeface="Arial"/>
                <a:cs typeface="Arial"/>
              </a:rPr>
              <a:t>Άρθρο 7:</a:t>
            </a:r>
          </a:p>
          <a:p>
            <a:pPr marL="285750" lvl="1">
              <a:buFont typeface="Wingdings" pitchFamily="2" charset="2"/>
              <a:buChar char="Ø"/>
            </a:pPr>
            <a:r>
              <a:rPr lang="el-GR" sz="1400" b="1" dirty="0">
                <a:latin typeface="Arial"/>
                <a:cs typeface="Arial"/>
              </a:rPr>
              <a:t>Στην Υ.Α.Σ. </a:t>
            </a:r>
            <a:r>
              <a:rPr lang="el-GR" sz="1400" dirty="0">
                <a:latin typeface="Arial"/>
                <a:cs typeface="Arial"/>
              </a:rPr>
              <a:t>τα μέρη παρίστανται μαζί με το νομικό τους παραστάτη, του οποίου η αμοιβή συμφωνείται </a:t>
            </a:r>
            <a:r>
              <a:rPr lang="el-GR" sz="1400" b="1" dirty="0">
                <a:latin typeface="Arial"/>
                <a:cs typeface="Arial"/>
              </a:rPr>
              <a:t>ελεύθερα </a:t>
            </a:r>
          </a:p>
          <a:p>
            <a:pPr>
              <a:buFont typeface="Wingdings" pitchFamily="2" charset="2"/>
              <a:buChar char="Ø"/>
            </a:pPr>
            <a:endParaRPr lang="el-GR" sz="1400" dirty="0">
              <a:latin typeface="Arial"/>
              <a:cs typeface="Arial"/>
            </a:endParaRPr>
          </a:p>
          <a:p>
            <a:endParaRPr lang="el-GR" sz="1400" dirty="0"/>
          </a:p>
          <a:p>
            <a:endParaRPr lang="el-GR" sz="1400" dirty="0"/>
          </a:p>
          <a:p>
            <a:endParaRPr lang="el-GR" sz="1400" dirty="0">
              <a:latin typeface="Arial"/>
              <a:cs typeface="Arial"/>
            </a:endParaRPr>
          </a:p>
          <a:p>
            <a:endParaRPr lang="el-GR" sz="1400" b="1" dirty="0">
              <a:latin typeface="Arial"/>
              <a:cs typeface="Arial"/>
            </a:endParaRPr>
          </a:p>
          <a:p>
            <a:pPr marL="0" indent="0">
              <a:buNone/>
            </a:pPr>
            <a:endParaRPr lang="mr-IN" sz="1400" dirty="0">
              <a:latin typeface="Arial"/>
              <a:cs typeface="Arial"/>
            </a:endParaRPr>
          </a:p>
        </p:txBody>
      </p:sp>
    </p:spTree>
    <p:extLst>
      <p:ext uri="{BB962C8B-B14F-4D97-AF65-F5344CB8AC3E}">
        <p14:creationId xmlns:p14="http://schemas.microsoft.com/office/powerpoint/2010/main" val="4240294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a:t>Η ΑΜΟΙΒΗ του </a:t>
            </a:r>
            <a:br>
              <a:rPr lang="el-GR" sz="2800" b="1" dirty="0"/>
            </a:br>
            <a:r>
              <a:rPr lang="el-GR" sz="2800" b="1" dirty="0"/>
              <a:t>ΔΙΑΜΕΣΟΛΑΒΗΤΗ</a:t>
            </a:r>
            <a:endParaRPr lang="el-GR" sz="2800" dirty="0"/>
          </a:p>
        </p:txBody>
      </p:sp>
      <p:sp>
        <p:nvSpPr>
          <p:cNvPr id="3" name="Θέση περιεχομένου 2"/>
          <p:cNvSpPr>
            <a:spLocks noGrp="1"/>
          </p:cNvSpPr>
          <p:nvPr>
            <p:ph idx="1"/>
          </p:nvPr>
        </p:nvSpPr>
        <p:spPr>
          <a:xfrm>
            <a:off x="834502" y="2530136"/>
            <a:ext cx="10062096" cy="3604334"/>
          </a:xfrm>
        </p:spPr>
        <p:txBody>
          <a:bodyPr>
            <a:noAutofit/>
          </a:bodyPr>
          <a:lstStyle/>
          <a:p>
            <a:pPr marL="0" indent="0">
              <a:lnSpc>
                <a:spcPct val="150000"/>
              </a:lnSpc>
              <a:buNone/>
            </a:pPr>
            <a:r>
              <a:rPr lang="el-GR" sz="1400" b="1" dirty="0">
                <a:latin typeface="Arial"/>
                <a:cs typeface="Arial"/>
              </a:rPr>
              <a:t>Αρθρο 18: </a:t>
            </a:r>
            <a:endParaRPr lang="el-GR" sz="1400" b="1" dirty="0" smtClean="0">
              <a:latin typeface="Arial"/>
              <a:cs typeface="Arial"/>
            </a:endParaRPr>
          </a:p>
          <a:p>
            <a:pPr marL="0" indent="0">
              <a:lnSpc>
                <a:spcPct val="150000"/>
              </a:lnSpc>
              <a:buNone/>
            </a:pPr>
            <a:endParaRPr lang="el-GR" sz="1400" dirty="0">
              <a:latin typeface="Arial"/>
              <a:cs typeface="Arial"/>
            </a:endParaRPr>
          </a:p>
          <a:p>
            <a:pPr>
              <a:lnSpc>
                <a:spcPct val="150000"/>
              </a:lnSpc>
              <a:buFont typeface="Wingdings" pitchFamily="2" charset="2"/>
              <a:buChar char="Ø"/>
            </a:pPr>
            <a:r>
              <a:rPr lang="el-GR" sz="1400" dirty="0">
                <a:latin typeface="Arial"/>
                <a:cs typeface="Arial"/>
              </a:rPr>
              <a:t>Η αμοιβή του </a:t>
            </a:r>
            <a:r>
              <a:rPr lang="el-GR" sz="1400" b="1" dirty="0">
                <a:latin typeface="Arial"/>
                <a:cs typeface="Arial"/>
              </a:rPr>
              <a:t>διαμεσολαβητή</a:t>
            </a:r>
            <a:r>
              <a:rPr lang="el-GR" sz="1400" dirty="0">
                <a:latin typeface="Arial"/>
                <a:cs typeface="Arial"/>
              </a:rPr>
              <a:t> ορίζεται </a:t>
            </a:r>
            <a:r>
              <a:rPr lang="el-GR" sz="1400" b="1" dirty="0">
                <a:latin typeface="Arial"/>
                <a:cs typeface="Arial"/>
              </a:rPr>
              <a:t>ελεύθερα </a:t>
            </a:r>
            <a:r>
              <a:rPr lang="el-GR" sz="1400" dirty="0">
                <a:latin typeface="Arial"/>
                <a:cs typeface="Arial"/>
              </a:rPr>
              <a:t>με έγγραφη συμφωνία του διαμεσολαβητή και των μερών (παρ. 1)   </a:t>
            </a:r>
          </a:p>
          <a:p>
            <a:pPr>
              <a:lnSpc>
                <a:spcPct val="150000"/>
              </a:lnSpc>
              <a:buFont typeface="Wingdings" pitchFamily="2" charset="2"/>
              <a:buChar char="Ø"/>
            </a:pPr>
            <a:endParaRPr lang="el-GR" sz="1400" dirty="0">
              <a:latin typeface="Arial"/>
              <a:cs typeface="Arial"/>
            </a:endParaRPr>
          </a:p>
          <a:p>
            <a:pPr>
              <a:lnSpc>
                <a:spcPct val="150000"/>
              </a:lnSpc>
              <a:buFont typeface="Wingdings" pitchFamily="2" charset="2"/>
              <a:buChar char="Ø"/>
            </a:pPr>
            <a:r>
              <a:rPr lang="el-GR" sz="1400" b="1" dirty="0">
                <a:latin typeface="Arial"/>
                <a:cs typeface="Arial"/>
              </a:rPr>
              <a:t>Εάν δεν υπάρχει έγγραφη συμφωνία, </a:t>
            </a:r>
            <a:r>
              <a:rPr lang="el-GR" sz="1400" dirty="0">
                <a:latin typeface="Arial"/>
                <a:cs typeface="Arial"/>
              </a:rPr>
              <a:t>η αμοιβή του </a:t>
            </a:r>
            <a:r>
              <a:rPr lang="el-GR" sz="1400" b="1" dirty="0">
                <a:latin typeface="Arial"/>
                <a:cs typeface="Arial"/>
              </a:rPr>
              <a:t>διαμεσολαβητή</a:t>
            </a:r>
            <a:r>
              <a:rPr lang="el-GR" sz="1400" dirty="0">
                <a:latin typeface="Arial"/>
                <a:cs typeface="Arial"/>
              </a:rPr>
              <a:t> ορίζεται ως εξής: </a:t>
            </a:r>
          </a:p>
          <a:p>
            <a:pPr marL="0" indent="0">
              <a:lnSpc>
                <a:spcPct val="150000"/>
              </a:lnSpc>
              <a:buNone/>
            </a:pPr>
            <a:r>
              <a:rPr lang="el-GR" sz="1400" b="1" dirty="0">
                <a:latin typeface="Arial"/>
                <a:cs typeface="Arial"/>
              </a:rPr>
              <a:t>	α)</a:t>
            </a:r>
            <a:r>
              <a:rPr lang="el-GR" sz="1400" dirty="0">
                <a:latin typeface="Arial"/>
                <a:cs typeface="Arial"/>
              </a:rPr>
              <a:t> στις περιπτώσεις του άρθρου 6 του παρόντος (Υ.Α.Σ.), </a:t>
            </a:r>
            <a:r>
              <a:rPr lang="el-GR" sz="1400" b="1" dirty="0">
                <a:latin typeface="Arial"/>
                <a:cs typeface="Arial"/>
              </a:rPr>
              <a:t>το επισπεύδον μέρος</a:t>
            </a:r>
            <a:r>
              <a:rPr lang="el-GR" sz="1400" dirty="0">
                <a:latin typeface="Arial"/>
                <a:cs typeface="Arial"/>
              </a:rPr>
              <a:t> προκαταβάλλει στον διαμεσολαβητή ποσό </a:t>
            </a:r>
            <a:r>
              <a:rPr lang="el-GR" sz="1400" b="1" dirty="0">
                <a:latin typeface="Arial"/>
                <a:cs typeface="Arial"/>
              </a:rPr>
              <a:t>πενήντα (50,00) ευρώ </a:t>
            </a:r>
            <a:r>
              <a:rPr lang="el-GR" sz="1400" dirty="0">
                <a:latin typeface="Arial"/>
                <a:cs typeface="Arial"/>
              </a:rPr>
              <a:t>ως αμοιβή για την υποχρεωτική αρχική συνεδρία</a:t>
            </a:r>
          </a:p>
          <a:p>
            <a:pPr marL="0" indent="0">
              <a:lnSpc>
                <a:spcPct val="150000"/>
              </a:lnSpc>
              <a:buNone/>
            </a:pPr>
            <a:r>
              <a:rPr lang="el-GR" sz="1400" dirty="0">
                <a:latin typeface="Arial"/>
                <a:cs typeface="Arial"/>
              </a:rPr>
              <a:t>	Το ποσό αυτό βαρύνει τα μέρη </a:t>
            </a:r>
            <a:r>
              <a:rPr lang="el-GR" sz="1400" b="1" dirty="0">
                <a:latin typeface="Arial"/>
                <a:cs typeface="Arial"/>
              </a:rPr>
              <a:t>κατ` ισομοιρία</a:t>
            </a:r>
            <a:r>
              <a:rPr lang="el-GR" sz="1400" dirty="0">
                <a:latin typeface="Arial"/>
                <a:cs typeface="Arial"/>
              </a:rPr>
              <a:t> </a:t>
            </a:r>
          </a:p>
          <a:p>
            <a:endParaRPr lang="el-GR" sz="1400" dirty="0">
              <a:latin typeface="Arial"/>
              <a:cs typeface="Arial"/>
            </a:endParaRPr>
          </a:p>
          <a:p>
            <a:endParaRPr lang="el-GR" sz="1400" dirty="0"/>
          </a:p>
          <a:p>
            <a:endParaRPr lang="el-GR" sz="1400" dirty="0"/>
          </a:p>
          <a:p>
            <a:endParaRPr lang="el-GR" sz="1400" dirty="0">
              <a:latin typeface="Arial"/>
              <a:cs typeface="Arial"/>
            </a:endParaRPr>
          </a:p>
          <a:p>
            <a:endParaRPr lang="el-GR" sz="1400" b="1" dirty="0">
              <a:latin typeface="Arial"/>
              <a:cs typeface="Arial"/>
            </a:endParaRPr>
          </a:p>
          <a:p>
            <a:pPr marL="0" indent="0">
              <a:buNone/>
            </a:pPr>
            <a:endParaRPr lang="mr-IN" sz="1400" dirty="0">
              <a:latin typeface="Arial"/>
              <a:cs typeface="Arial"/>
            </a:endParaRPr>
          </a:p>
        </p:txBody>
      </p:sp>
    </p:spTree>
    <p:extLst>
      <p:ext uri="{BB962C8B-B14F-4D97-AF65-F5344CB8AC3E}">
        <p14:creationId xmlns:p14="http://schemas.microsoft.com/office/powerpoint/2010/main" val="3118198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a:t>Η ΑΜΟΙΒΗ του </a:t>
            </a:r>
            <a:br>
              <a:rPr lang="el-GR" sz="2800" b="1" dirty="0"/>
            </a:br>
            <a:r>
              <a:rPr lang="el-GR" sz="2800" b="1" dirty="0"/>
              <a:t>ΔΙΑΜΕΣΟΛΑΒΗΤΗ</a:t>
            </a:r>
            <a:endParaRPr lang="el-GR" sz="2800" dirty="0"/>
          </a:p>
        </p:txBody>
      </p:sp>
      <p:sp>
        <p:nvSpPr>
          <p:cNvPr id="3" name="Θέση περιεχομένου 2"/>
          <p:cNvSpPr>
            <a:spLocks noGrp="1"/>
          </p:cNvSpPr>
          <p:nvPr>
            <p:ph idx="1"/>
          </p:nvPr>
        </p:nvSpPr>
        <p:spPr>
          <a:xfrm>
            <a:off x="834502" y="2530136"/>
            <a:ext cx="10062096" cy="3604334"/>
          </a:xfrm>
        </p:spPr>
        <p:txBody>
          <a:bodyPr>
            <a:noAutofit/>
          </a:bodyPr>
          <a:lstStyle/>
          <a:p>
            <a:pPr marL="0" indent="0">
              <a:lnSpc>
                <a:spcPct val="150000"/>
              </a:lnSpc>
              <a:buNone/>
            </a:pPr>
            <a:r>
              <a:rPr lang="el-GR" sz="1400" b="1" dirty="0">
                <a:latin typeface="Arial"/>
                <a:cs typeface="Arial"/>
              </a:rPr>
              <a:t>Αρθρο 18: </a:t>
            </a:r>
            <a:endParaRPr lang="el-GR" sz="1400" dirty="0">
              <a:latin typeface="Arial"/>
              <a:cs typeface="Arial"/>
            </a:endParaRPr>
          </a:p>
          <a:p>
            <a:pPr marL="0" indent="0" algn="just">
              <a:lnSpc>
                <a:spcPct val="150000"/>
              </a:lnSpc>
              <a:buNone/>
            </a:pPr>
            <a:r>
              <a:rPr lang="el-GR" sz="1400" dirty="0">
                <a:latin typeface="Arial"/>
                <a:cs typeface="Arial"/>
              </a:rPr>
              <a:t>	Σε περίπτωση που η διαφορά αχθεί ενώπιον δικαστηρίου, το μέρος της διαφοράς που δεν προσήλθε στη διαδικασία της διαμεσολάβησης, παρότι κλήθηκε νόμιμα προς τούτο σύμφωνα με το άρθρο 7 του παρόντος ή δεν κατέβαλε το ποσό που του αναλογεί για την αμοιβή του διαμεσολαβητή για την υποχρεωτική αρχική συνεδρία, </a:t>
            </a:r>
            <a:r>
              <a:rPr lang="el-GR" sz="1400" b="1" dirty="0">
                <a:latin typeface="Arial"/>
                <a:cs typeface="Arial"/>
              </a:rPr>
              <a:t>καταδικάζεται </a:t>
            </a:r>
            <a:r>
              <a:rPr lang="el-GR" sz="1400" dirty="0">
                <a:latin typeface="Arial"/>
                <a:cs typeface="Arial"/>
              </a:rPr>
              <a:t>σύμφωνα με τις διατάξεις των άρθρων 176 επ. Κ.Πολ.Δ. </a:t>
            </a:r>
            <a:r>
              <a:rPr lang="el-GR" sz="1400" b="1" dirty="0">
                <a:latin typeface="Arial"/>
                <a:cs typeface="Arial"/>
              </a:rPr>
              <a:t>σε ολόκληρο το ποσό που κατέβαλε το επισπεύδον μέρος για την υποχρεωτική αρχική συνεδρία </a:t>
            </a:r>
          </a:p>
          <a:p>
            <a:pPr marL="0" indent="0" algn="just">
              <a:lnSpc>
                <a:spcPct val="150000"/>
              </a:lnSpc>
              <a:buNone/>
            </a:pPr>
            <a:r>
              <a:rPr lang="el-GR" sz="1400" dirty="0">
                <a:latin typeface="Arial"/>
                <a:cs typeface="Arial"/>
              </a:rPr>
              <a:t>	Το ποσό αυτό λογίζεται ως </a:t>
            </a:r>
            <a:r>
              <a:rPr lang="el-GR" sz="1400" b="1" dirty="0">
                <a:latin typeface="Arial"/>
                <a:cs typeface="Arial"/>
              </a:rPr>
              <a:t>δικαστικό έξοδο </a:t>
            </a:r>
            <a:r>
              <a:rPr lang="el-GR" sz="1400" dirty="0">
                <a:latin typeface="Arial"/>
                <a:cs typeface="Arial"/>
              </a:rPr>
              <a:t>ανεξάρτητα από την έκβαση της δίκης</a:t>
            </a:r>
          </a:p>
          <a:p>
            <a:pPr algn="just">
              <a:lnSpc>
                <a:spcPct val="150000"/>
              </a:lnSpc>
              <a:buFont typeface="Wingdings" pitchFamily="2" charset="2"/>
              <a:buChar char="Ø"/>
            </a:pPr>
            <a:endParaRPr lang="el-GR" sz="1400" dirty="0">
              <a:latin typeface="Arial"/>
              <a:cs typeface="Arial"/>
            </a:endParaRPr>
          </a:p>
          <a:p>
            <a:pPr marL="0" indent="0" algn="just">
              <a:lnSpc>
                <a:spcPct val="150000"/>
              </a:lnSpc>
              <a:buNone/>
            </a:pPr>
            <a:r>
              <a:rPr lang="el-GR" sz="1400" b="1" dirty="0">
                <a:latin typeface="Arial"/>
                <a:cs typeface="Arial"/>
              </a:rPr>
              <a:t>	β)</a:t>
            </a:r>
            <a:r>
              <a:rPr lang="el-GR" sz="1400" dirty="0">
                <a:latin typeface="Arial"/>
                <a:cs typeface="Arial"/>
              </a:rPr>
              <a:t> για </a:t>
            </a:r>
            <a:r>
              <a:rPr lang="el-GR" sz="1400" b="1" dirty="0">
                <a:latin typeface="Arial"/>
                <a:cs typeface="Arial"/>
              </a:rPr>
              <a:t>κάθε ώρα διαμεσολάβησης</a:t>
            </a:r>
            <a:r>
              <a:rPr lang="el-GR" sz="1400" dirty="0">
                <a:latin typeface="Arial"/>
                <a:cs typeface="Arial"/>
              </a:rPr>
              <a:t>, μετά την υποχρεωτική αρχική συνεδρία, η </a:t>
            </a:r>
            <a:r>
              <a:rPr lang="el-GR" sz="1400" b="1" dirty="0">
                <a:latin typeface="Arial"/>
                <a:cs typeface="Arial"/>
              </a:rPr>
              <a:t>ελάχιστη αμοιβή ορίζεται στο ποσό των ογδόντα (80,00) ευρώ </a:t>
            </a:r>
            <a:r>
              <a:rPr lang="el-GR" sz="1400" dirty="0">
                <a:latin typeface="Arial"/>
                <a:cs typeface="Arial"/>
              </a:rPr>
              <a:t>και βαρύνει τα μέρη κατ` ισομοιρία (παρ. 2)</a:t>
            </a:r>
          </a:p>
          <a:p>
            <a:endParaRPr lang="el-GR" sz="1400" dirty="0">
              <a:latin typeface="Arial"/>
              <a:cs typeface="Arial"/>
            </a:endParaRPr>
          </a:p>
          <a:p>
            <a:endParaRPr lang="el-GR" sz="1400" dirty="0"/>
          </a:p>
          <a:p>
            <a:endParaRPr lang="el-GR" sz="1400" dirty="0"/>
          </a:p>
          <a:p>
            <a:endParaRPr lang="el-GR" sz="1400" dirty="0">
              <a:latin typeface="Arial"/>
              <a:cs typeface="Arial"/>
            </a:endParaRPr>
          </a:p>
          <a:p>
            <a:endParaRPr lang="el-GR" sz="1400" b="1" dirty="0">
              <a:latin typeface="Arial"/>
              <a:cs typeface="Arial"/>
            </a:endParaRPr>
          </a:p>
          <a:p>
            <a:pPr marL="0" indent="0">
              <a:buNone/>
            </a:pPr>
            <a:endParaRPr lang="mr-IN" sz="1400" dirty="0">
              <a:latin typeface="Arial"/>
              <a:cs typeface="Arial"/>
            </a:endParaRPr>
          </a:p>
        </p:txBody>
      </p:sp>
    </p:spTree>
    <p:extLst>
      <p:ext uri="{BB962C8B-B14F-4D97-AF65-F5344CB8AC3E}">
        <p14:creationId xmlns:p14="http://schemas.microsoft.com/office/powerpoint/2010/main" val="2866613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385B56-593F-5947-AFD8-1DA62BF0BADA}"/>
              </a:ext>
            </a:extLst>
          </p:cNvPr>
          <p:cNvSpPr>
            <a:spLocks noGrp="1"/>
          </p:cNvSpPr>
          <p:nvPr>
            <p:ph type="title"/>
          </p:nvPr>
        </p:nvSpPr>
        <p:spPr/>
        <p:txBody>
          <a:bodyPr>
            <a:normAutofit/>
          </a:bodyPr>
          <a:lstStyle/>
          <a:p>
            <a:r>
              <a:rPr lang="en-GB" dirty="0"/>
              <a:t>  </a:t>
            </a:r>
            <a:r>
              <a:rPr lang="el-GR" sz="3100" b="1" dirty="0"/>
              <a:t>ΣΤΟΧΟΙ και ΑΞΟΝΕ</a:t>
            </a:r>
            <a:r>
              <a:rPr lang="el-GR" sz="3100" b="1" dirty="0">
                <a:latin typeface="+mn-lt"/>
              </a:rPr>
              <a:t>Σ Ν. 4640/2019</a:t>
            </a:r>
            <a:endParaRPr lang="en-US" sz="3100" b="1" dirty="0">
              <a:latin typeface="+mn-lt"/>
            </a:endParaRPr>
          </a:p>
        </p:txBody>
      </p:sp>
      <p:sp>
        <p:nvSpPr>
          <p:cNvPr id="3" name="Content Placeholder 2">
            <a:extLst>
              <a:ext uri="{FF2B5EF4-FFF2-40B4-BE49-F238E27FC236}">
                <a16:creationId xmlns="" xmlns:a16="http://schemas.microsoft.com/office/drawing/2014/main" id="{C713173A-C685-EB45-BB3D-E31AA6ECC1CF}"/>
              </a:ext>
            </a:extLst>
          </p:cNvPr>
          <p:cNvSpPr>
            <a:spLocks noGrp="1"/>
          </p:cNvSpPr>
          <p:nvPr>
            <p:ph idx="1"/>
          </p:nvPr>
        </p:nvSpPr>
        <p:spPr>
          <a:xfrm>
            <a:off x="1295401" y="2556931"/>
            <a:ext cx="9601196" cy="3631833"/>
          </a:xfrm>
        </p:spPr>
        <p:txBody>
          <a:bodyPr>
            <a:normAutofit lnSpcReduction="10000"/>
          </a:bodyPr>
          <a:lstStyle/>
          <a:p>
            <a:pPr>
              <a:lnSpc>
                <a:spcPct val="150000"/>
              </a:lnSpc>
              <a:buFont typeface="Wingdings" charset="2"/>
              <a:buChar char="Ø"/>
            </a:pPr>
            <a:r>
              <a:rPr lang="el-GR" sz="1400" dirty="0">
                <a:latin typeface="Arial"/>
                <a:cs typeface="Arial"/>
              </a:rPr>
              <a:t>Ενίσχυση της </a:t>
            </a:r>
            <a:r>
              <a:rPr lang="el-GR" sz="1400" b="1" dirty="0">
                <a:latin typeface="Arial"/>
                <a:cs typeface="Arial"/>
              </a:rPr>
              <a:t>εμπιστοσύνης</a:t>
            </a:r>
            <a:r>
              <a:rPr lang="el-GR" sz="1400" dirty="0">
                <a:latin typeface="Arial"/>
                <a:cs typeface="Arial"/>
              </a:rPr>
              <a:t> των πολιτών στο θεσμό της διαμεσολάβησης</a:t>
            </a:r>
          </a:p>
          <a:p>
            <a:pPr>
              <a:lnSpc>
                <a:spcPct val="150000"/>
              </a:lnSpc>
              <a:buFont typeface="Wingdings" charset="2"/>
              <a:buChar char="Ø"/>
            </a:pPr>
            <a:r>
              <a:rPr lang="el-GR" sz="1400" dirty="0">
                <a:latin typeface="Arial"/>
                <a:cs typeface="Arial"/>
              </a:rPr>
              <a:t>Θέσπιση </a:t>
            </a:r>
            <a:r>
              <a:rPr lang="el-GR" sz="1400" b="1" dirty="0">
                <a:latin typeface="Arial"/>
                <a:cs typeface="Arial"/>
              </a:rPr>
              <a:t>ολοκληρωμένου συστήματος </a:t>
            </a:r>
            <a:r>
              <a:rPr lang="el-GR" sz="1400" dirty="0">
                <a:latin typeface="Arial"/>
                <a:cs typeface="Arial"/>
              </a:rPr>
              <a:t>φιλικής επίλυσης αστικών και εμπορικών διαφορών με διαμεσολάβηση και αντιμετώπιση πρακτικών τεχνικών ζητημάτων</a:t>
            </a:r>
          </a:p>
          <a:p>
            <a:pPr>
              <a:lnSpc>
                <a:spcPct val="150000"/>
              </a:lnSpc>
              <a:buFont typeface="Wingdings" charset="2"/>
              <a:buChar char="Ø"/>
            </a:pPr>
            <a:r>
              <a:rPr lang="el-GR" sz="1400" dirty="0">
                <a:latin typeface="Arial"/>
                <a:cs typeface="Arial"/>
              </a:rPr>
              <a:t>Θέσπιση </a:t>
            </a:r>
            <a:r>
              <a:rPr lang="el-GR" sz="1400" b="1" dirty="0">
                <a:latin typeface="Arial"/>
                <a:cs typeface="Arial"/>
              </a:rPr>
              <a:t>σαφών κανόνων </a:t>
            </a:r>
            <a:r>
              <a:rPr lang="el-GR" sz="1400" dirty="0">
                <a:latin typeface="Arial"/>
                <a:cs typeface="Arial"/>
              </a:rPr>
              <a:t>που ρυθμίζουν το πεδίο εφαρμογής, τους τρόπους προσφυγής, τη διαδικασία και την </a:t>
            </a:r>
            <a:r>
              <a:rPr lang="el-GR" sz="1400" dirty="0" err="1">
                <a:latin typeface="Arial"/>
                <a:cs typeface="Arial"/>
              </a:rPr>
              <a:t>εκτελεστότητα</a:t>
            </a:r>
            <a:r>
              <a:rPr lang="el-GR" sz="1400" dirty="0">
                <a:latin typeface="Arial"/>
                <a:cs typeface="Arial"/>
              </a:rPr>
              <a:t> των συμφωνιών που δύνανται να προκύψουν με ταυτόχρονη διασφάλιση διατήρησης των δικαιωμάτων των μερών να προσφύγουν στη δικαιοσύνη</a:t>
            </a:r>
          </a:p>
          <a:p>
            <a:pPr>
              <a:lnSpc>
                <a:spcPct val="150000"/>
              </a:lnSpc>
              <a:buFont typeface="Wingdings" charset="2"/>
              <a:buChar char="Ø"/>
            </a:pPr>
            <a:r>
              <a:rPr lang="el-GR" sz="1400" dirty="0">
                <a:latin typeface="Arial"/>
                <a:cs typeface="Arial"/>
              </a:rPr>
              <a:t>Διασφάλιση της </a:t>
            </a:r>
            <a:r>
              <a:rPr lang="el-GR" sz="1400" b="1" dirty="0">
                <a:latin typeface="Arial"/>
                <a:cs typeface="Arial"/>
              </a:rPr>
              <a:t>ποιότητας της παροχής υπηρεσιών </a:t>
            </a:r>
            <a:r>
              <a:rPr lang="el-GR" sz="1400" dirty="0">
                <a:latin typeface="Arial"/>
                <a:cs typeface="Arial"/>
              </a:rPr>
              <a:t>διαμεσολάβησης (ενίσχυση της ποιότητας της παρεχόμενης εκπαίδευσης)</a:t>
            </a:r>
          </a:p>
          <a:p>
            <a:pPr>
              <a:lnSpc>
                <a:spcPct val="150000"/>
              </a:lnSpc>
              <a:buFont typeface="Wingdings" charset="2"/>
              <a:buChar char="Ø"/>
            </a:pPr>
            <a:r>
              <a:rPr lang="el-GR" sz="1400" dirty="0">
                <a:latin typeface="Arial"/>
                <a:cs typeface="Arial"/>
              </a:rPr>
              <a:t>Υπαγωγή συγκεκριμένων διαφορών στην </a:t>
            </a:r>
            <a:r>
              <a:rPr lang="el-GR" sz="1400" b="1" dirty="0">
                <a:latin typeface="Arial"/>
                <a:cs typeface="Arial"/>
              </a:rPr>
              <a:t>Υποχρεωτική Αρχική Συνεδρία Διαμεσολάβησης </a:t>
            </a:r>
            <a:r>
              <a:rPr lang="el-GR" sz="1400" dirty="0">
                <a:latin typeface="Arial"/>
                <a:cs typeface="Arial"/>
              </a:rPr>
              <a:t>και πρόβλεψη δικονομικών κυρώσεων σε περίπτωση απευθείας προσφυγής στην τακτική δικαιοσύνη</a:t>
            </a:r>
          </a:p>
          <a:p>
            <a:pPr>
              <a:buFont typeface="Wingdings" charset="2"/>
              <a:buChar char="Ø"/>
            </a:pPr>
            <a:endParaRPr lang="el-GR" sz="1400" dirty="0">
              <a:latin typeface="Arial"/>
              <a:cs typeface="Arial"/>
            </a:endParaRPr>
          </a:p>
          <a:p>
            <a:endParaRPr lang="en-US" sz="1400" dirty="0">
              <a:latin typeface="Arial"/>
              <a:cs typeface="Arial"/>
            </a:endParaRPr>
          </a:p>
        </p:txBody>
      </p:sp>
      <p:sp>
        <p:nvSpPr>
          <p:cNvPr id="4" name="Footer Placeholder 3">
            <a:extLst>
              <a:ext uri="{FF2B5EF4-FFF2-40B4-BE49-F238E27FC236}">
                <a16:creationId xmlns="" xmlns:a16="http://schemas.microsoft.com/office/drawing/2014/main" id="{8AD3AC21-4557-434C-82CA-AAF1A117BE4B}"/>
              </a:ext>
            </a:extLst>
          </p:cNvPr>
          <p:cNvSpPr>
            <a:spLocks noGrp="1"/>
          </p:cNvSpPr>
          <p:nvPr>
            <p:ph type="ftr" sz="quarter" idx="11"/>
          </p:nvPr>
        </p:nvSpPr>
        <p:spPr/>
        <p:txBody>
          <a:bodyPr/>
          <a:lstStyle/>
          <a:p>
            <a:endParaRPr lang="en-US" dirty="0"/>
          </a:p>
        </p:txBody>
      </p:sp>
      <p:pic>
        <p:nvPicPr>
          <p:cNvPr id="5" name="Εικόνα 1">
            <a:extLst>
              <a:ext uri="{FF2B5EF4-FFF2-40B4-BE49-F238E27FC236}">
                <a16:creationId xmlns="" xmlns:a16="http://schemas.microsoft.com/office/drawing/2014/main" id="{54B3B4E4-5D56-4F45-B0B7-6C63861C5A8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3550" y="5374005"/>
            <a:ext cx="1167130" cy="874395"/>
          </a:xfrm>
          <a:prstGeom prst="rect">
            <a:avLst/>
          </a:prstGeom>
          <a:noFill/>
          <a:ln>
            <a:noFill/>
          </a:ln>
        </p:spPr>
      </p:pic>
    </p:spTree>
    <p:extLst>
      <p:ext uri="{BB962C8B-B14F-4D97-AF65-F5344CB8AC3E}">
        <p14:creationId xmlns:p14="http://schemas.microsoft.com/office/powerpoint/2010/main" val="21269520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a:t>Η ΑΜΟΙΒΗ του </a:t>
            </a:r>
            <a:br>
              <a:rPr lang="el-GR" sz="2800" b="1" dirty="0"/>
            </a:br>
            <a:r>
              <a:rPr lang="el-GR" sz="2800" b="1" dirty="0"/>
              <a:t>ΔΙΑΜΕΣΟΛΑΒΗΤΗ</a:t>
            </a:r>
            <a:endParaRPr lang="el-GR" sz="2800" dirty="0"/>
          </a:p>
        </p:txBody>
      </p:sp>
      <p:sp>
        <p:nvSpPr>
          <p:cNvPr id="3" name="Θέση περιεχομένου 2"/>
          <p:cNvSpPr>
            <a:spLocks noGrp="1"/>
          </p:cNvSpPr>
          <p:nvPr>
            <p:ph idx="1"/>
          </p:nvPr>
        </p:nvSpPr>
        <p:spPr>
          <a:xfrm>
            <a:off x="834502" y="2530136"/>
            <a:ext cx="10062096" cy="3604334"/>
          </a:xfrm>
        </p:spPr>
        <p:txBody>
          <a:bodyPr>
            <a:noAutofit/>
          </a:bodyPr>
          <a:lstStyle/>
          <a:p>
            <a:pPr marL="0" indent="0">
              <a:lnSpc>
                <a:spcPct val="150000"/>
              </a:lnSpc>
              <a:buNone/>
            </a:pPr>
            <a:r>
              <a:rPr lang="el-GR" sz="1400" b="1" dirty="0">
                <a:latin typeface="Arial"/>
                <a:cs typeface="Arial"/>
              </a:rPr>
              <a:t>Αρθρο 18: </a:t>
            </a:r>
            <a:endParaRPr lang="el-GR" sz="1400" dirty="0">
              <a:latin typeface="Arial"/>
              <a:cs typeface="Arial"/>
            </a:endParaRPr>
          </a:p>
          <a:p>
            <a:pPr algn="just">
              <a:lnSpc>
                <a:spcPct val="150000"/>
              </a:lnSpc>
              <a:buFont typeface="Wingdings" pitchFamily="2" charset="2"/>
              <a:buChar char="Ø"/>
            </a:pPr>
            <a:r>
              <a:rPr lang="el-GR" sz="1400" dirty="0">
                <a:latin typeface="Arial"/>
                <a:cs typeface="Arial"/>
              </a:rPr>
              <a:t>Τα ποσά της παραγράφου 2 μπορούν να αναπροσαρμόζονται με απόφαση του Υπουργού Δικαιοσύνης (παρ. 3) </a:t>
            </a:r>
          </a:p>
          <a:p>
            <a:pPr algn="just">
              <a:lnSpc>
                <a:spcPct val="150000"/>
              </a:lnSpc>
              <a:buFont typeface="Wingdings" pitchFamily="2" charset="2"/>
              <a:buChar char="Ø"/>
            </a:pPr>
            <a:endParaRPr lang="el-GR" sz="1400" dirty="0">
              <a:latin typeface="Arial"/>
              <a:cs typeface="Arial"/>
            </a:endParaRPr>
          </a:p>
          <a:p>
            <a:pPr algn="just">
              <a:lnSpc>
                <a:spcPct val="150000"/>
              </a:lnSpc>
              <a:buFont typeface="Wingdings" pitchFamily="2" charset="2"/>
              <a:buChar char="Ø"/>
            </a:pPr>
            <a:r>
              <a:rPr lang="el-GR" sz="1400" dirty="0">
                <a:latin typeface="Arial"/>
                <a:cs typeface="Arial"/>
              </a:rPr>
              <a:t>Ο διαμεσολαβητής οφείλει να παρέχει στα μέρη </a:t>
            </a:r>
            <a:r>
              <a:rPr lang="el-GR" sz="1400" b="1" dirty="0">
                <a:latin typeface="Arial"/>
                <a:cs typeface="Arial"/>
              </a:rPr>
              <a:t>πλήρη ενημέρωση για την αμοιβή το</a:t>
            </a:r>
            <a:r>
              <a:rPr lang="el-GR" sz="1400" dirty="0">
                <a:latin typeface="Arial"/>
                <a:cs typeface="Arial"/>
              </a:rPr>
              <a:t>υ σύμφωνα με την παράγραφο 2  (παρ. 4)   </a:t>
            </a:r>
          </a:p>
          <a:p>
            <a:endParaRPr lang="el-GR" sz="1400" dirty="0">
              <a:latin typeface="Arial"/>
              <a:cs typeface="Arial"/>
            </a:endParaRPr>
          </a:p>
          <a:p>
            <a:endParaRPr lang="el-GR" sz="1400" dirty="0"/>
          </a:p>
          <a:p>
            <a:endParaRPr lang="el-GR" sz="1400" dirty="0"/>
          </a:p>
          <a:p>
            <a:endParaRPr lang="el-GR" sz="1400" dirty="0">
              <a:latin typeface="Arial"/>
              <a:cs typeface="Arial"/>
            </a:endParaRPr>
          </a:p>
          <a:p>
            <a:endParaRPr lang="el-GR" sz="1400" b="1" dirty="0">
              <a:latin typeface="Arial"/>
              <a:cs typeface="Arial"/>
            </a:endParaRPr>
          </a:p>
          <a:p>
            <a:pPr marL="0" indent="0">
              <a:buNone/>
            </a:pPr>
            <a:endParaRPr lang="mr-IN" sz="1400" dirty="0">
              <a:latin typeface="Arial"/>
              <a:cs typeface="Arial"/>
            </a:endParaRPr>
          </a:p>
        </p:txBody>
      </p:sp>
    </p:spTree>
    <p:extLst>
      <p:ext uri="{BB962C8B-B14F-4D97-AF65-F5344CB8AC3E}">
        <p14:creationId xmlns:p14="http://schemas.microsoft.com/office/powerpoint/2010/main" val="4271342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a:t>ΝΟΜΙΚΗ ΒΟΗΘΕΙΑ </a:t>
            </a:r>
            <a:endParaRPr lang="el-GR" sz="2800" dirty="0"/>
          </a:p>
        </p:txBody>
      </p:sp>
      <p:sp>
        <p:nvSpPr>
          <p:cNvPr id="3" name="Θέση περιεχομένου 2"/>
          <p:cNvSpPr>
            <a:spLocks noGrp="1"/>
          </p:cNvSpPr>
          <p:nvPr>
            <p:ph idx="1"/>
          </p:nvPr>
        </p:nvSpPr>
        <p:spPr>
          <a:xfrm>
            <a:off x="834502" y="2778368"/>
            <a:ext cx="10062096" cy="3356101"/>
          </a:xfrm>
        </p:spPr>
        <p:txBody>
          <a:bodyPr>
            <a:noAutofit/>
          </a:bodyPr>
          <a:lstStyle/>
          <a:p>
            <a:pPr marL="0" indent="0">
              <a:lnSpc>
                <a:spcPct val="150000"/>
              </a:lnSpc>
              <a:buNone/>
            </a:pPr>
            <a:r>
              <a:rPr lang="el-GR" sz="1400" b="1" dirty="0">
                <a:latin typeface="Arial"/>
                <a:cs typeface="Arial"/>
              </a:rPr>
              <a:t>Αρθρο 31: </a:t>
            </a:r>
            <a:endParaRPr lang="el-GR" sz="1400" dirty="0">
              <a:latin typeface="Arial"/>
              <a:cs typeface="Arial"/>
            </a:endParaRPr>
          </a:p>
          <a:p>
            <a:pPr algn="just">
              <a:lnSpc>
                <a:spcPct val="150000"/>
              </a:lnSpc>
              <a:buFont typeface="Wingdings" pitchFamily="2" charset="2"/>
              <a:buChar char="Ø"/>
            </a:pPr>
            <a:r>
              <a:rPr lang="el-GR" sz="1400" dirty="0">
                <a:latin typeface="Arial"/>
                <a:cs typeface="Arial"/>
              </a:rPr>
              <a:t>Οι διατάξεις του </a:t>
            </a:r>
            <a:r>
              <a:rPr lang="el-GR" sz="1400" b="1" dirty="0">
                <a:latin typeface="Arial"/>
                <a:cs typeface="Arial"/>
              </a:rPr>
              <a:t>Ν. 3226/2004 (Α` 24) </a:t>
            </a:r>
            <a:r>
              <a:rPr lang="el-GR" sz="1400" dirty="0">
                <a:latin typeface="Arial"/>
                <a:cs typeface="Arial"/>
              </a:rPr>
              <a:t>για τη νομική βοήθεια σε πολίτες χαμηλού εισοδήματος εφαρμόζονται αναλογικά στους </a:t>
            </a:r>
            <a:r>
              <a:rPr lang="el-GR" sz="1400" b="1" dirty="0">
                <a:latin typeface="Arial"/>
                <a:cs typeface="Arial"/>
              </a:rPr>
              <a:t>διαμεσολαβητές και τους νομικούς παραστάτες </a:t>
            </a:r>
            <a:r>
              <a:rPr lang="el-GR" sz="1400" dirty="0">
                <a:latin typeface="Arial"/>
                <a:cs typeface="Arial"/>
              </a:rPr>
              <a:t>του άρθρου 2 του παρόντος </a:t>
            </a:r>
          </a:p>
          <a:p>
            <a:pPr algn="just">
              <a:lnSpc>
                <a:spcPct val="150000"/>
              </a:lnSpc>
              <a:buFont typeface="Wingdings" pitchFamily="2" charset="2"/>
              <a:buChar char="Ø"/>
            </a:pPr>
            <a:r>
              <a:rPr lang="el-GR" sz="1400" dirty="0">
                <a:latin typeface="Arial"/>
                <a:cs typeface="Arial"/>
              </a:rPr>
              <a:t>Με κοινή απόφαση των Υπουργών Οικονομικών και Δικαιοσύνης καθορίζονται η διαδικασία καταβολής, οι προϋποθέσεις και το ύψος της αποζημίωσης των προσώπων αυτών, καθώς και οι λοιπές λεπτομέρειες για την εφαρμογή του παρόντος</a:t>
            </a:r>
          </a:p>
          <a:p>
            <a:pPr algn="just">
              <a:buFont typeface="Wingdings" pitchFamily="2" charset="2"/>
              <a:buChar char="Ø"/>
            </a:pPr>
            <a:endParaRPr lang="el-GR" sz="1400" dirty="0">
              <a:latin typeface="Arial"/>
              <a:cs typeface="Arial"/>
            </a:endParaRPr>
          </a:p>
          <a:p>
            <a:pPr marL="0" indent="0" algn="just">
              <a:buNone/>
            </a:pPr>
            <a:endParaRPr lang="el-GR" sz="1400" dirty="0">
              <a:latin typeface="Arial"/>
              <a:cs typeface="Arial"/>
            </a:endParaRPr>
          </a:p>
          <a:p>
            <a:endParaRPr lang="el-GR" sz="1400" dirty="0"/>
          </a:p>
          <a:p>
            <a:endParaRPr lang="el-GR" sz="1400" dirty="0"/>
          </a:p>
          <a:p>
            <a:endParaRPr lang="el-GR" sz="1400" dirty="0">
              <a:latin typeface="Arial"/>
              <a:cs typeface="Arial"/>
            </a:endParaRPr>
          </a:p>
          <a:p>
            <a:endParaRPr lang="el-GR" sz="1400" b="1" dirty="0">
              <a:latin typeface="Arial"/>
              <a:cs typeface="Arial"/>
            </a:endParaRPr>
          </a:p>
          <a:p>
            <a:pPr marL="0" indent="0">
              <a:buNone/>
            </a:pPr>
            <a:endParaRPr lang="mr-IN" sz="1400" dirty="0">
              <a:latin typeface="Arial"/>
              <a:cs typeface="Arial"/>
            </a:endParaRPr>
          </a:p>
        </p:txBody>
      </p:sp>
    </p:spTree>
    <p:extLst>
      <p:ext uri="{BB962C8B-B14F-4D97-AF65-F5344CB8AC3E}">
        <p14:creationId xmlns:p14="http://schemas.microsoft.com/office/powerpoint/2010/main" val="3330379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a:t>ΝΟΜΙΚΗ ΒΟΗΘΕΙΑ </a:t>
            </a:r>
            <a:endParaRPr lang="el-GR" sz="2800" dirty="0"/>
          </a:p>
        </p:txBody>
      </p:sp>
      <p:sp>
        <p:nvSpPr>
          <p:cNvPr id="3" name="Θέση περιεχομένου 2"/>
          <p:cNvSpPr>
            <a:spLocks noGrp="1"/>
          </p:cNvSpPr>
          <p:nvPr>
            <p:ph idx="1"/>
          </p:nvPr>
        </p:nvSpPr>
        <p:spPr>
          <a:xfrm>
            <a:off x="834502" y="2028092"/>
            <a:ext cx="10062096" cy="4106378"/>
          </a:xfrm>
        </p:spPr>
        <p:txBody>
          <a:bodyPr>
            <a:noAutofit/>
          </a:bodyPr>
          <a:lstStyle/>
          <a:p>
            <a:pPr marL="0" indent="0" algn="just">
              <a:buNone/>
            </a:pPr>
            <a:endParaRPr lang="el-GR" sz="1400" dirty="0">
              <a:latin typeface="Arial"/>
              <a:cs typeface="Arial"/>
            </a:endParaRPr>
          </a:p>
          <a:p>
            <a:pPr algn="just" fontAlgn="base">
              <a:lnSpc>
                <a:spcPct val="150000"/>
              </a:lnSpc>
            </a:pPr>
            <a:endParaRPr lang="el-GR" sz="1400" dirty="0">
              <a:solidFill>
                <a:schemeClr val="tx1"/>
              </a:solidFill>
              <a:latin typeface="Arial" pitchFamily="34" charset="0"/>
              <a:cs typeface="Arial" pitchFamily="34" charset="0"/>
            </a:endParaRPr>
          </a:p>
          <a:p>
            <a:pPr algn="just" fontAlgn="base">
              <a:lnSpc>
                <a:spcPct val="150000"/>
              </a:lnSpc>
              <a:buFont typeface="Wingdings" pitchFamily="2" charset="2"/>
              <a:buChar char="Ø"/>
            </a:pPr>
            <a:r>
              <a:rPr lang="el-GR" sz="1400" dirty="0">
                <a:solidFill>
                  <a:schemeClr val="tx1"/>
                </a:solidFill>
                <a:latin typeface="Arial" pitchFamily="34" charset="0"/>
                <a:cs typeface="Arial" pitchFamily="34" charset="0"/>
              </a:rPr>
              <a:t>Ήδη εκδόθηκε η με αρ</a:t>
            </a:r>
            <a:r>
              <a:rPr lang="el-GR" sz="1400" dirty="0" smtClean="0">
                <a:solidFill>
                  <a:schemeClr val="tx1"/>
                </a:solidFill>
                <a:latin typeface="Arial" pitchFamily="34" charset="0"/>
                <a:cs typeface="Arial" pitchFamily="34" charset="0"/>
              </a:rPr>
              <a:t>. </a:t>
            </a:r>
            <a:r>
              <a:rPr lang="el-GR" sz="1400" dirty="0" err="1" smtClean="0">
                <a:solidFill>
                  <a:schemeClr val="tx1"/>
                </a:solidFill>
                <a:latin typeface="Arial" pitchFamily="34" charset="0"/>
                <a:cs typeface="Arial" pitchFamily="34" charset="0"/>
              </a:rPr>
              <a:t>πρωτ</a:t>
            </a:r>
            <a:r>
              <a:rPr lang="el-GR" sz="1400" dirty="0">
                <a:solidFill>
                  <a:schemeClr val="tx1"/>
                </a:solidFill>
                <a:latin typeface="Arial" pitchFamily="34" charset="0"/>
                <a:cs typeface="Arial" pitchFamily="34" charset="0"/>
              </a:rPr>
              <a:t>. </a:t>
            </a:r>
            <a:r>
              <a:rPr lang="el-GR" sz="1400" b="1" dirty="0">
                <a:solidFill>
                  <a:schemeClr val="tx1"/>
                </a:solidFill>
                <a:latin typeface="Arial" pitchFamily="34" charset="0"/>
                <a:cs typeface="Arial" pitchFamily="34" charset="0"/>
              </a:rPr>
              <a:t>5394οικ./24-01-2020 Υπουργική Απόφαση με θέμα: «Δημιουργία Μητρώου Διαμεσολαβητών Νομικής Βοήθειας», </a:t>
            </a:r>
            <a:r>
              <a:rPr lang="el-GR" sz="1400" dirty="0">
                <a:solidFill>
                  <a:schemeClr val="tx1"/>
                </a:solidFill>
                <a:latin typeface="Arial" pitchFamily="34" charset="0"/>
                <a:cs typeface="Arial" pitchFamily="34" charset="0"/>
              </a:rPr>
              <a:t>με την οποία αποφασίστηκε η δημιουργία Μητρώου Διαμεσολαβητών Νομικής Βοήθειας, το οποίο καταρτίζει και τηρεί σε ηλεκτρονική μορφή η Κεντρική Επιτροπή Διαμεσολάβησης και αναρτάται στον </a:t>
            </a:r>
            <a:r>
              <a:rPr lang="el-GR" sz="1400" dirty="0" err="1">
                <a:solidFill>
                  <a:schemeClr val="tx1"/>
                </a:solidFill>
                <a:latin typeface="Arial" pitchFamily="34" charset="0"/>
                <a:cs typeface="Arial" pitchFamily="34" charset="0"/>
              </a:rPr>
              <a:t>ιστότοπο</a:t>
            </a:r>
            <a:r>
              <a:rPr lang="el-GR" sz="1400" dirty="0">
                <a:solidFill>
                  <a:schemeClr val="tx1"/>
                </a:solidFill>
                <a:latin typeface="Arial" pitchFamily="34" charset="0"/>
                <a:cs typeface="Arial" pitchFamily="34" charset="0"/>
              </a:rPr>
              <a:t> του Υπουργείου </a:t>
            </a:r>
            <a:r>
              <a:rPr lang="el-GR" sz="1400" dirty="0" smtClean="0">
                <a:solidFill>
                  <a:schemeClr val="tx1"/>
                </a:solidFill>
                <a:latin typeface="Arial" pitchFamily="34" charset="0"/>
                <a:cs typeface="Arial" pitchFamily="34" charset="0"/>
              </a:rPr>
              <a:t>Δικαιοσύνης</a:t>
            </a:r>
            <a:endParaRPr lang="el-GR" sz="1400" dirty="0">
              <a:solidFill>
                <a:schemeClr val="tx1"/>
              </a:solidFill>
              <a:latin typeface="Arial" pitchFamily="34" charset="0"/>
              <a:cs typeface="Arial" pitchFamily="34" charset="0"/>
            </a:endParaRPr>
          </a:p>
          <a:p>
            <a:pPr algn="just" fontAlgn="base">
              <a:lnSpc>
                <a:spcPct val="150000"/>
              </a:lnSpc>
              <a:buFont typeface="Wingdings" pitchFamily="2" charset="2"/>
              <a:buChar char="Ø"/>
            </a:pPr>
            <a:r>
              <a:rPr lang="el-GR" sz="1400" dirty="0">
                <a:solidFill>
                  <a:schemeClr val="tx1"/>
                </a:solidFill>
                <a:latin typeface="Arial" pitchFamily="34" charset="0"/>
                <a:cs typeface="Arial" pitchFamily="34" charset="0"/>
              </a:rPr>
              <a:t>Στο </a:t>
            </a:r>
            <a:r>
              <a:rPr lang="el-GR" sz="1400" b="1" dirty="0">
                <a:solidFill>
                  <a:schemeClr val="tx1"/>
                </a:solidFill>
                <a:latin typeface="Arial" pitchFamily="34" charset="0"/>
                <a:cs typeface="Arial" pitchFamily="34" charset="0"/>
              </a:rPr>
              <a:t>Μητρώο Διαμεσολαβητών Νομικής Βοήθειας </a:t>
            </a:r>
            <a:r>
              <a:rPr lang="el-GR" sz="1400" dirty="0">
                <a:solidFill>
                  <a:schemeClr val="tx1"/>
                </a:solidFill>
                <a:latin typeface="Arial" pitchFamily="34" charset="0"/>
                <a:cs typeface="Arial" pitchFamily="34" charset="0"/>
              </a:rPr>
              <a:t>εγγράφονται οι διαμεσολαβητές του Ειδικού Μητρώου Διαμεσολαβητών της περίπτωσης β της παραγράφου 2 του άρθρου 29 του Ν</a:t>
            </a:r>
            <a:r>
              <a:rPr lang="el-GR" sz="1400" dirty="0" smtClean="0">
                <a:solidFill>
                  <a:schemeClr val="tx1"/>
                </a:solidFill>
                <a:latin typeface="Arial" pitchFamily="34" charset="0"/>
                <a:cs typeface="Arial" pitchFamily="34" charset="0"/>
              </a:rPr>
              <a:t>. 4640/2019</a:t>
            </a:r>
            <a:r>
              <a:rPr lang="el-GR" sz="1400" dirty="0">
                <a:solidFill>
                  <a:schemeClr val="tx1"/>
                </a:solidFill>
                <a:latin typeface="Arial" pitchFamily="34" charset="0"/>
                <a:cs typeface="Arial" pitchFamily="34" charset="0"/>
              </a:rPr>
              <a:t>, </a:t>
            </a:r>
            <a:r>
              <a:rPr lang="el-GR" sz="1400" b="1" dirty="0">
                <a:solidFill>
                  <a:schemeClr val="tx1"/>
                </a:solidFill>
                <a:latin typeface="Arial" pitchFamily="34" charset="0"/>
                <a:cs typeface="Arial" pitchFamily="34" charset="0"/>
              </a:rPr>
              <a:t>μετά από σχετική δήλωσή τους </a:t>
            </a:r>
            <a:r>
              <a:rPr lang="el-GR" sz="1400" dirty="0">
                <a:solidFill>
                  <a:schemeClr val="tx1"/>
                </a:solidFill>
                <a:latin typeface="Arial" pitchFamily="34" charset="0"/>
                <a:cs typeface="Arial" pitchFamily="34" charset="0"/>
              </a:rPr>
              <a:t>ότι επιθυμούν να προσφέρουν τις υπηρεσίες τους σε πρόσωπα που είναι δικαιούχοι νομικής </a:t>
            </a:r>
            <a:r>
              <a:rPr lang="el-GR" sz="1400" dirty="0" smtClean="0">
                <a:solidFill>
                  <a:schemeClr val="tx1"/>
                </a:solidFill>
                <a:latin typeface="Arial" pitchFamily="34" charset="0"/>
                <a:cs typeface="Arial" pitchFamily="34" charset="0"/>
              </a:rPr>
              <a:t>βοήθειας, </a:t>
            </a:r>
            <a:r>
              <a:rPr lang="el-GR" sz="1400" dirty="0">
                <a:solidFill>
                  <a:schemeClr val="tx1"/>
                </a:solidFill>
                <a:latin typeface="Arial" pitchFamily="34" charset="0"/>
                <a:cs typeface="Arial" pitchFamily="34" charset="0"/>
              </a:rPr>
              <a:t>σύμφωνα με το άρθρο 1 του Ν. 3226/2004, υπό την προϋπόθεση ότι δεν αποκλείονται της άσκησης του επαγγέλματος του διαμεσολαβητή, σε εφαρμογή των οριζομένων στην παράγραφο 1 του άρθρου 12 του Ν. </a:t>
            </a:r>
            <a:r>
              <a:rPr lang="el-GR" sz="1400" dirty="0" smtClean="0">
                <a:solidFill>
                  <a:schemeClr val="tx1"/>
                </a:solidFill>
                <a:latin typeface="Arial" pitchFamily="34" charset="0"/>
                <a:cs typeface="Arial" pitchFamily="34" charset="0"/>
              </a:rPr>
              <a:t>4640/2019</a:t>
            </a:r>
            <a:r>
              <a:rPr lang="el-GR" sz="1400" dirty="0" smtClean="0">
                <a:solidFill>
                  <a:schemeClr val="tx1"/>
                </a:solidFill>
                <a:latin typeface="Arial"/>
                <a:cs typeface="Arial"/>
              </a:rPr>
              <a:t> </a:t>
            </a:r>
            <a:endParaRPr lang="el-GR" sz="1400" dirty="0">
              <a:solidFill>
                <a:schemeClr val="tx1"/>
              </a:solidFill>
              <a:latin typeface="Arial"/>
              <a:cs typeface="Arial"/>
            </a:endParaRPr>
          </a:p>
          <a:p>
            <a:pPr algn="just">
              <a:buFont typeface="Wingdings" pitchFamily="2" charset="2"/>
              <a:buChar char="Ø"/>
            </a:pPr>
            <a:endParaRPr lang="el-GR" sz="1400" dirty="0">
              <a:latin typeface="Arial"/>
              <a:cs typeface="Arial"/>
            </a:endParaRPr>
          </a:p>
          <a:p>
            <a:endParaRPr lang="el-GR" sz="1400" dirty="0"/>
          </a:p>
          <a:p>
            <a:endParaRPr lang="el-GR" sz="1400" dirty="0"/>
          </a:p>
          <a:p>
            <a:endParaRPr lang="el-GR" sz="1400" dirty="0">
              <a:latin typeface="Arial"/>
              <a:cs typeface="Arial"/>
            </a:endParaRPr>
          </a:p>
          <a:p>
            <a:endParaRPr lang="el-GR" sz="1400" b="1" dirty="0">
              <a:latin typeface="Arial"/>
              <a:cs typeface="Arial"/>
            </a:endParaRPr>
          </a:p>
          <a:p>
            <a:pPr marL="0" indent="0">
              <a:buNone/>
            </a:pPr>
            <a:endParaRPr lang="mr-IN" sz="1400" dirty="0">
              <a:latin typeface="Arial"/>
              <a:cs typeface="Arial"/>
            </a:endParaRPr>
          </a:p>
        </p:txBody>
      </p:sp>
    </p:spTree>
    <p:extLst>
      <p:ext uri="{BB962C8B-B14F-4D97-AF65-F5344CB8AC3E}">
        <p14:creationId xmlns:p14="http://schemas.microsoft.com/office/powerpoint/2010/main" val="290227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1450D5-D36A-405D-9C5F-B4F9C0498A92}"/>
              </a:ext>
            </a:extLst>
          </p:cNvPr>
          <p:cNvSpPr>
            <a:spLocks noGrp="1"/>
          </p:cNvSpPr>
          <p:nvPr>
            <p:ph type="title"/>
          </p:nvPr>
        </p:nvSpPr>
        <p:spPr>
          <a:xfrm>
            <a:off x="1295402" y="982132"/>
            <a:ext cx="9601196" cy="1303867"/>
          </a:xfrm>
        </p:spPr>
        <p:txBody>
          <a:bodyPr>
            <a:noAutofit/>
          </a:bodyPr>
          <a:lstStyle/>
          <a:p>
            <a:r>
              <a:rPr lang="el-GR" sz="2800" b="1" dirty="0"/>
              <a:t>ΒΑΣΙΚΕΣ ΚΑΙΝΟΤΟΜΙΕΣ Ν. 4640/2019 </a:t>
            </a:r>
          </a:p>
        </p:txBody>
      </p:sp>
      <p:sp>
        <p:nvSpPr>
          <p:cNvPr id="3" name="Content Placeholder 2">
            <a:extLst>
              <a:ext uri="{FF2B5EF4-FFF2-40B4-BE49-F238E27FC236}">
                <a16:creationId xmlns="" xmlns:a16="http://schemas.microsoft.com/office/drawing/2014/main" id="{B6404B03-D365-4553-95FE-F14C007DAC69}"/>
              </a:ext>
            </a:extLst>
          </p:cNvPr>
          <p:cNvSpPr>
            <a:spLocks noGrp="1"/>
          </p:cNvSpPr>
          <p:nvPr>
            <p:ph idx="1"/>
          </p:nvPr>
        </p:nvSpPr>
        <p:spPr>
          <a:xfrm>
            <a:off x="1201271" y="2429435"/>
            <a:ext cx="10352554" cy="3446433"/>
          </a:xfrm>
        </p:spPr>
        <p:txBody>
          <a:bodyPr>
            <a:normAutofit/>
          </a:bodyPr>
          <a:lstStyle/>
          <a:p>
            <a:pPr>
              <a:lnSpc>
                <a:spcPct val="150000"/>
              </a:lnSpc>
              <a:buFont typeface="Wingdings" charset="2"/>
              <a:buChar char="Ø"/>
            </a:pPr>
            <a:r>
              <a:rPr lang="el-GR" sz="1400" dirty="0">
                <a:latin typeface="Arial" panose="020B0604020202020204" pitchFamily="34" charset="0"/>
                <a:cs typeface="Arial" panose="020B0604020202020204" pitchFamily="34" charset="0"/>
              </a:rPr>
              <a:t>Υποχρέωση ενημέρωσης για τη δυνατότητα προσφυγής σε διαμεσολάβηση</a:t>
            </a:r>
            <a:r>
              <a:rPr lang="en-US" sz="1400" dirty="0">
                <a:latin typeface="Arial" panose="020B0604020202020204" pitchFamily="34" charset="0"/>
                <a:cs typeface="Arial" panose="020B0604020202020204" pitchFamily="34" charset="0"/>
              </a:rPr>
              <a:t> (</a:t>
            </a:r>
            <a:r>
              <a:rPr lang="el-GR" sz="1400" dirty="0">
                <a:latin typeface="Arial" panose="020B0604020202020204" pitchFamily="34" charset="0"/>
                <a:cs typeface="Arial" panose="020B0604020202020204" pitchFamily="34" charset="0"/>
              </a:rPr>
              <a:t>άρθρο 3)</a:t>
            </a:r>
          </a:p>
          <a:p>
            <a:pPr lvl="1">
              <a:lnSpc>
                <a:spcPct val="150000"/>
              </a:lnSpc>
              <a:buFont typeface="Wingdings" charset="2"/>
              <a:buChar char="Ø"/>
            </a:pPr>
            <a:r>
              <a:rPr lang="el-GR" sz="1400" dirty="0">
                <a:latin typeface="Arial" panose="020B0604020202020204" pitchFamily="34" charset="0"/>
                <a:cs typeface="Arial" panose="020B0604020202020204" pitchFamily="34" charset="0"/>
              </a:rPr>
              <a:t>Υποβολή του υπογεγραμμένου εντύπου </a:t>
            </a:r>
            <a:r>
              <a:rPr lang="el-GR" sz="1400" b="1" u="sng" dirty="0">
                <a:latin typeface="Arial" panose="020B0604020202020204" pitchFamily="34" charset="0"/>
                <a:cs typeface="Arial" panose="020B0604020202020204" pitchFamily="34" charset="0"/>
              </a:rPr>
              <a:t>είτε</a:t>
            </a:r>
            <a:r>
              <a:rPr lang="el-GR" sz="1400" dirty="0">
                <a:latin typeface="Arial" panose="020B0604020202020204" pitchFamily="34" charset="0"/>
                <a:cs typeface="Arial" panose="020B0604020202020204" pitchFamily="34" charset="0"/>
              </a:rPr>
              <a:t> με το εισαγωγικό δικόγραφο της αγωγής </a:t>
            </a:r>
            <a:r>
              <a:rPr lang="el-GR" sz="1400" b="1" u="sng" dirty="0">
                <a:latin typeface="Arial" panose="020B0604020202020204" pitchFamily="34" charset="0"/>
                <a:cs typeface="Arial" panose="020B0604020202020204" pitchFamily="34" charset="0"/>
              </a:rPr>
              <a:t>είτε</a:t>
            </a:r>
            <a:r>
              <a:rPr lang="el-GR" sz="1400" b="1" dirty="0">
                <a:latin typeface="Arial" panose="020B0604020202020204" pitchFamily="34" charset="0"/>
                <a:cs typeface="Arial" panose="020B0604020202020204" pitchFamily="34" charset="0"/>
              </a:rPr>
              <a:t> </a:t>
            </a:r>
            <a:r>
              <a:rPr lang="el-GR" sz="1400" dirty="0">
                <a:latin typeface="Arial" panose="020B0604020202020204" pitchFamily="34" charset="0"/>
                <a:cs typeface="Arial" panose="020B0604020202020204" pitchFamily="34" charset="0"/>
              </a:rPr>
              <a:t>με τις προτάσεις το αργότερο μέχρι τη συζήτηση της, ΕΠΙ ΠΟΙΝΗ ΑΠΑΡΑΔΕΚΤΟΥ της συζήτησης της αγωγής </a:t>
            </a:r>
          </a:p>
          <a:p>
            <a:pPr lvl="2">
              <a:lnSpc>
                <a:spcPct val="150000"/>
              </a:lnSpc>
              <a:buFont typeface="Wingdings" charset="2"/>
              <a:buChar char="Ø"/>
            </a:pPr>
            <a:r>
              <a:rPr lang="el-GR" sz="1400" b="1" dirty="0">
                <a:latin typeface="Arial" panose="020B0604020202020204" pitchFamily="34" charset="0"/>
                <a:cs typeface="Arial" panose="020B0604020202020204" pitchFamily="34" charset="0"/>
              </a:rPr>
              <a:t>Νόμος 4647/2019 (ΦΕΚ Α΄ 201/16.12.2019)</a:t>
            </a:r>
          </a:p>
          <a:p>
            <a:pPr lvl="1">
              <a:lnSpc>
                <a:spcPct val="150000"/>
              </a:lnSpc>
              <a:buFont typeface="Wingdings" charset="2"/>
              <a:buChar char="Ø"/>
            </a:pPr>
            <a:r>
              <a:rPr lang="el-GR" sz="1400" dirty="0">
                <a:latin typeface="Arial" panose="020B0604020202020204" pitchFamily="34" charset="0"/>
                <a:cs typeface="Arial" panose="020B0604020202020204" pitchFamily="34" charset="0"/>
              </a:rPr>
              <a:t>Η ανωτέρω τροποποίηση έχει αναδρομική ισχύ, ήτοι από 30.11.2019 και καταλαμβάνει και τις ήδη κατατεθείσες αγωγές</a:t>
            </a:r>
            <a:endParaRPr lang="en-US" sz="1400" dirty="0">
              <a:latin typeface="Arial" panose="020B0604020202020204" pitchFamily="34" charset="0"/>
              <a:cs typeface="Arial" panose="020B0604020202020204" pitchFamily="34" charset="0"/>
            </a:endParaRPr>
          </a:p>
          <a:p>
            <a:pPr>
              <a:lnSpc>
                <a:spcPct val="150000"/>
              </a:lnSpc>
              <a:buFont typeface="Wingdings" charset="2"/>
              <a:buChar char="Ø"/>
            </a:pPr>
            <a:r>
              <a:rPr lang="el-GR" sz="1400" dirty="0">
                <a:latin typeface="Arial" panose="020B0604020202020204" pitchFamily="34" charset="0"/>
                <a:cs typeface="Arial" panose="020B0604020202020204" pitchFamily="34" charset="0"/>
              </a:rPr>
              <a:t>Υποχρέωση συμμετοχής σε αρχική ενημερωτική συνεδρία διαμεσολάβησης (ΥΑΣ)</a:t>
            </a:r>
          </a:p>
          <a:p>
            <a:pPr>
              <a:lnSpc>
                <a:spcPct val="150000"/>
              </a:lnSpc>
              <a:buFont typeface="Wingdings" charset="2"/>
              <a:buChar char="Ø"/>
            </a:pPr>
            <a:r>
              <a:rPr lang="el-GR" sz="1400" dirty="0">
                <a:latin typeface="Arial" panose="020B0604020202020204" pitchFamily="34" charset="0"/>
                <a:cs typeface="Arial" panose="020B0604020202020204" pitchFamily="34" charset="0"/>
              </a:rPr>
              <a:t>Περίπτωση μη εμφάνισης του κληθέντος μέρους, δυνατότητα του Δικαστηρίου να επιβάλλει κυρώσεις</a:t>
            </a:r>
          </a:p>
          <a:p>
            <a:pPr>
              <a:lnSpc>
                <a:spcPct val="150000"/>
              </a:lnSpc>
              <a:buFont typeface="Wingdings" charset="2"/>
              <a:buChar char="Ø"/>
            </a:pPr>
            <a:r>
              <a:rPr lang="el-GR" sz="1400" dirty="0">
                <a:latin typeface="Arial" panose="020B0604020202020204" pitchFamily="34" charset="0"/>
                <a:cs typeface="Arial" panose="020B0604020202020204" pitchFamily="34" charset="0"/>
              </a:rPr>
              <a:t>Αυτοπρόσωπη παρουσία των μερών (πρόβλεψη εξαιρέσεων</a:t>
            </a:r>
            <a:r>
              <a:rPr lang="en-US" sz="1400" dirty="0">
                <a:latin typeface="Arial" panose="020B0604020202020204" pitchFamily="34" charset="0"/>
                <a:cs typeface="Arial" panose="020B0604020202020204" pitchFamily="34" charset="0"/>
              </a:rPr>
              <a:t>, </a:t>
            </a:r>
            <a:r>
              <a:rPr lang="el-GR" sz="1400" dirty="0">
                <a:latin typeface="Arial" panose="020B0604020202020204" pitchFamily="34" charset="0"/>
                <a:cs typeface="Arial" panose="020B0604020202020204" pitchFamily="34" charset="0"/>
              </a:rPr>
              <a:t>άρθρο </a:t>
            </a:r>
            <a:r>
              <a:rPr lang="el-GR" sz="1400" dirty="0" smtClean="0">
                <a:latin typeface="Arial" panose="020B0604020202020204" pitchFamily="34" charset="0"/>
                <a:cs typeface="Arial" panose="020B0604020202020204" pitchFamily="34" charset="0"/>
              </a:rPr>
              <a:t>7 </a:t>
            </a:r>
            <a:r>
              <a:rPr lang="el-GR" sz="1400" dirty="0">
                <a:latin typeface="Arial" panose="020B0604020202020204" pitchFamily="34" charset="0"/>
                <a:cs typeface="Arial" panose="020B0604020202020204" pitchFamily="34" charset="0"/>
              </a:rPr>
              <a:t>παρ.5)</a:t>
            </a:r>
          </a:p>
          <a:p>
            <a:pPr>
              <a:lnSpc>
                <a:spcPct val="150000"/>
              </a:lnSpc>
            </a:pPr>
            <a:endParaRPr lang="el-GR" dirty="0"/>
          </a:p>
        </p:txBody>
      </p:sp>
      <p:pic>
        <p:nvPicPr>
          <p:cNvPr id="4" name="Εικόνα 1">
            <a:extLst>
              <a:ext uri="{FF2B5EF4-FFF2-40B4-BE49-F238E27FC236}">
                <a16:creationId xmlns="" xmlns:a16="http://schemas.microsoft.com/office/drawing/2014/main" id="{BE6532D2-07E8-4720-B282-32FEFFF8BDA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91775" y="5410199"/>
            <a:ext cx="1162050" cy="676275"/>
          </a:xfrm>
          <a:prstGeom prst="rect">
            <a:avLst/>
          </a:prstGeom>
          <a:noFill/>
          <a:ln>
            <a:noFill/>
          </a:ln>
        </p:spPr>
      </p:pic>
    </p:spTree>
    <p:extLst>
      <p:ext uri="{BB962C8B-B14F-4D97-AF65-F5344CB8AC3E}">
        <p14:creationId xmlns:p14="http://schemas.microsoft.com/office/powerpoint/2010/main" val="3518737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5CA1D6-153C-46E7-88F6-DC6ACBF11677}"/>
              </a:ext>
            </a:extLst>
          </p:cNvPr>
          <p:cNvSpPr>
            <a:spLocks noGrp="1"/>
          </p:cNvSpPr>
          <p:nvPr>
            <p:ph type="title"/>
          </p:nvPr>
        </p:nvSpPr>
        <p:spPr/>
        <p:txBody>
          <a:bodyPr>
            <a:normAutofit/>
          </a:bodyPr>
          <a:lstStyle/>
          <a:p>
            <a:r>
              <a:rPr lang="el-GR" sz="2800" b="1" dirty="0"/>
              <a:t>ΠΟΙΕΣ ΕΝΕΡΓΕΙΕΣ ΚΑΛΟΥΜΑΣΤΕ να ΚΑΝΟΥΜΕ ως ΔΙΚΗΓΟΡΟΙ;</a:t>
            </a:r>
          </a:p>
        </p:txBody>
      </p:sp>
      <p:sp>
        <p:nvSpPr>
          <p:cNvPr id="3" name="Content Placeholder 2">
            <a:extLst>
              <a:ext uri="{FF2B5EF4-FFF2-40B4-BE49-F238E27FC236}">
                <a16:creationId xmlns="" xmlns:a16="http://schemas.microsoft.com/office/drawing/2014/main" id="{33336D9D-AC6A-4504-86F8-01571986FB02}"/>
              </a:ext>
            </a:extLst>
          </p:cNvPr>
          <p:cNvSpPr>
            <a:spLocks noGrp="1"/>
          </p:cNvSpPr>
          <p:nvPr>
            <p:ph idx="1"/>
          </p:nvPr>
        </p:nvSpPr>
        <p:spPr/>
        <p:txBody>
          <a:bodyPr/>
          <a:lstStyle/>
          <a:p>
            <a:pPr>
              <a:lnSpc>
                <a:spcPct val="150000"/>
              </a:lnSpc>
              <a:buFont typeface="Wingdings" panose="05000000000000000000" pitchFamily="2" charset="2"/>
              <a:buChar char="Ø"/>
            </a:pPr>
            <a:r>
              <a:rPr lang="el-GR" sz="1400" dirty="0">
                <a:latin typeface="Arial" panose="020B0604020202020204" pitchFamily="34" charset="0"/>
                <a:cs typeface="Arial" panose="020B0604020202020204" pitchFamily="34" charset="0"/>
              </a:rPr>
              <a:t>Τυπικός έλεγχος και γενική πρακτική</a:t>
            </a:r>
          </a:p>
          <a:p>
            <a:pPr>
              <a:lnSpc>
                <a:spcPct val="150000"/>
              </a:lnSpc>
              <a:buFont typeface="Wingdings" panose="05000000000000000000" pitchFamily="2" charset="2"/>
              <a:buChar char="Ø"/>
            </a:pPr>
            <a:r>
              <a:rPr lang="el-GR" sz="1400" dirty="0">
                <a:latin typeface="Arial" panose="020B0604020202020204" pitchFamily="34" charset="0"/>
                <a:cs typeface="Arial" panose="020B0604020202020204" pitchFamily="34" charset="0"/>
              </a:rPr>
              <a:t>Πριν την Υποχρεωτική Αρχική Συνεδρία</a:t>
            </a:r>
          </a:p>
          <a:p>
            <a:pPr>
              <a:lnSpc>
                <a:spcPct val="150000"/>
              </a:lnSpc>
              <a:buFont typeface="Wingdings" panose="05000000000000000000" pitchFamily="2" charset="2"/>
              <a:buChar char="Ø"/>
            </a:pPr>
            <a:r>
              <a:rPr lang="el-GR" sz="1400" dirty="0">
                <a:latin typeface="Arial" panose="020B0604020202020204" pitchFamily="34" charset="0"/>
                <a:cs typeface="Arial" panose="020B0604020202020204" pitchFamily="34" charset="0"/>
              </a:rPr>
              <a:t>Κατά τη διάρκειά της ΥΑΣ (άρθρο 2, παρ.5)</a:t>
            </a:r>
          </a:p>
          <a:p>
            <a:pPr>
              <a:lnSpc>
                <a:spcPct val="150000"/>
              </a:lnSpc>
              <a:buFont typeface="Wingdings" panose="05000000000000000000" pitchFamily="2" charset="2"/>
              <a:buChar char="Ø"/>
            </a:pPr>
            <a:r>
              <a:rPr lang="el-GR" sz="1400" dirty="0">
                <a:latin typeface="Arial" panose="020B0604020202020204" pitchFamily="34" charset="0"/>
                <a:cs typeface="Arial" panose="020B0604020202020204" pitchFamily="34" charset="0"/>
              </a:rPr>
              <a:t>Στην εκούσια διαμεσολάβηση</a:t>
            </a:r>
          </a:p>
          <a:p>
            <a:endParaRPr lang="el-GR" dirty="0"/>
          </a:p>
        </p:txBody>
      </p:sp>
    </p:spTree>
    <p:extLst>
      <p:ext uri="{BB962C8B-B14F-4D97-AF65-F5344CB8AC3E}">
        <p14:creationId xmlns:p14="http://schemas.microsoft.com/office/powerpoint/2010/main" val="3654839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BE4AFD-EE14-4EFD-B10A-32E08484DF5A}"/>
              </a:ext>
            </a:extLst>
          </p:cNvPr>
          <p:cNvSpPr>
            <a:spLocks noGrp="1"/>
          </p:cNvSpPr>
          <p:nvPr>
            <p:ph type="title"/>
          </p:nvPr>
        </p:nvSpPr>
        <p:spPr/>
        <p:txBody>
          <a:bodyPr>
            <a:noAutofit/>
          </a:bodyPr>
          <a:lstStyle/>
          <a:p>
            <a:r>
              <a:rPr lang="el-GR" sz="2800" b="1" dirty="0"/>
              <a:t>ΥΠΟΧΡΕΩΣΗ ΕΝΗΜΕΡΩΣΗΣ από τον ΠΛΗΡΕΞΟΥΣΙΟ ΔΙΚΗΓΟΡΟ</a:t>
            </a:r>
            <a:br>
              <a:rPr lang="el-GR" sz="2800" b="1" dirty="0"/>
            </a:br>
            <a:r>
              <a:rPr lang="el-GR" sz="2800" b="1" dirty="0"/>
              <a:t>(άρθρο 3, παρ. 2)</a:t>
            </a:r>
            <a:endParaRPr lang="el-GR" sz="2800" dirty="0"/>
          </a:p>
        </p:txBody>
      </p:sp>
      <p:sp>
        <p:nvSpPr>
          <p:cNvPr id="3" name="Content Placeholder 2">
            <a:extLst>
              <a:ext uri="{FF2B5EF4-FFF2-40B4-BE49-F238E27FC236}">
                <a16:creationId xmlns="" xmlns:a16="http://schemas.microsoft.com/office/drawing/2014/main" id="{3C1815E2-2C7D-4857-9918-3251439189D8}"/>
              </a:ext>
            </a:extLst>
          </p:cNvPr>
          <p:cNvSpPr>
            <a:spLocks noGrp="1"/>
          </p:cNvSpPr>
          <p:nvPr>
            <p:ph idx="1"/>
          </p:nvPr>
        </p:nvSpPr>
        <p:spPr/>
        <p:txBody>
          <a:bodyPr>
            <a:normAutofit/>
          </a:bodyPr>
          <a:lstStyle/>
          <a:p>
            <a:pPr>
              <a:lnSpc>
                <a:spcPct val="150000"/>
              </a:lnSpc>
              <a:buFont typeface="Wingdings" charset="2"/>
              <a:buChar char="Ø"/>
            </a:pPr>
            <a:r>
              <a:rPr lang="el-GR" sz="1400" dirty="0">
                <a:latin typeface="Arial" panose="020B0604020202020204" pitchFamily="34" charset="0"/>
                <a:cs typeface="Arial" panose="020B0604020202020204" pitchFamily="34" charset="0"/>
              </a:rPr>
              <a:t>Να ενημερώνει τον εντολέα του </a:t>
            </a:r>
            <a:r>
              <a:rPr lang="el-GR" sz="1400" u="sng" dirty="0">
                <a:latin typeface="Arial" panose="020B0604020202020204" pitchFamily="34" charset="0"/>
                <a:cs typeface="Arial" panose="020B0604020202020204" pitchFamily="34" charset="0"/>
              </a:rPr>
              <a:t>εγγράφως</a:t>
            </a:r>
            <a:r>
              <a:rPr lang="el-GR" sz="1400" dirty="0">
                <a:latin typeface="Arial" panose="020B0604020202020204" pitchFamily="34" charset="0"/>
                <a:cs typeface="Arial" panose="020B0604020202020204" pitchFamily="34" charset="0"/>
              </a:rPr>
              <a:t> για τη δυνατότητα διαμεσολαβητικής επίλυσης της διαφοράς ή μέρους αυτής</a:t>
            </a:r>
          </a:p>
          <a:p>
            <a:pPr>
              <a:lnSpc>
                <a:spcPct val="150000"/>
              </a:lnSpc>
              <a:buFont typeface="Wingdings" charset="2"/>
              <a:buChar char="Ø"/>
            </a:pPr>
            <a:r>
              <a:rPr lang="el-GR" sz="1400" dirty="0">
                <a:latin typeface="Arial" panose="020B0604020202020204" pitchFamily="34" charset="0"/>
                <a:cs typeface="Arial" panose="020B0604020202020204" pitchFamily="34" charset="0"/>
              </a:rPr>
              <a:t>Να ενημερώνει τον εντολέα του  για την υποχρέωση προσφυγής στην υποχρεωτική αρχική συνεδρία του άρθρου 6</a:t>
            </a:r>
          </a:p>
          <a:p>
            <a:pPr>
              <a:buFont typeface="Wingdings" charset="2"/>
              <a:buChar char="Ø"/>
            </a:pPr>
            <a:endParaRPr lang="el-GR" sz="1400" dirty="0">
              <a:latin typeface="Arial" panose="020B0604020202020204" pitchFamily="34" charset="0"/>
              <a:cs typeface="Arial" panose="020B0604020202020204" pitchFamily="34" charset="0"/>
            </a:endParaRPr>
          </a:p>
        </p:txBody>
      </p:sp>
      <p:pic>
        <p:nvPicPr>
          <p:cNvPr id="5" name="Εικόνα 1">
            <a:extLst>
              <a:ext uri="{FF2B5EF4-FFF2-40B4-BE49-F238E27FC236}">
                <a16:creationId xmlns="" xmlns:a16="http://schemas.microsoft.com/office/drawing/2014/main" id="{444B5918-ACA8-48A9-BAE4-AC7FA05294C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389" y="5117516"/>
            <a:ext cx="1167130" cy="874395"/>
          </a:xfrm>
          <a:prstGeom prst="rect">
            <a:avLst/>
          </a:prstGeom>
          <a:noFill/>
          <a:ln>
            <a:noFill/>
          </a:ln>
        </p:spPr>
      </p:pic>
    </p:spTree>
    <p:extLst>
      <p:ext uri="{BB962C8B-B14F-4D97-AF65-F5344CB8AC3E}">
        <p14:creationId xmlns:p14="http://schemas.microsoft.com/office/powerpoint/2010/main" val="3120755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80E5E3-75DD-40D7-A8D5-0231454252D7}"/>
              </a:ext>
            </a:extLst>
          </p:cNvPr>
          <p:cNvSpPr>
            <a:spLocks noGrp="1"/>
          </p:cNvSpPr>
          <p:nvPr>
            <p:ph type="title"/>
          </p:nvPr>
        </p:nvSpPr>
        <p:spPr/>
        <p:txBody>
          <a:bodyPr>
            <a:normAutofit/>
          </a:bodyPr>
          <a:lstStyle/>
          <a:p>
            <a:r>
              <a:rPr lang="el-GR" sz="2800" b="1" dirty="0"/>
              <a:t>ΤΡΟΠΟΙ ΠΡΟΣΦΥΓΗΣ στη ΔΙΑΜΕΣΟΛΑΒΗΣΗ </a:t>
            </a:r>
          </a:p>
        </p:txBody>
      </p:sp>
      <p:sp>
        <p:nvSpPr>
          <p:cNvPr id="3" name="Content Placeholder 2">
            <a:extLst>
              <a:ext uri="{FF2B5EF4-FFF2-40B4-BE49-F238E27FC236}">
                <a16:creationId xmlns="" xmlns:a16="http://schemas.microsoft.com/office/drawing/2014/main" id="{CAE8D297-504F-4BEF-BDCE-8B1B82BC5E81}"/>
              </a:ext>
            </a:extLst>
          </p:cNvPr>
          <p:cNvSpPr>
            <a:spLocks noGrp="1"/>
          </p:cNvSpPr>
          <p:nvPr>
            <p:ph idx="1"/>
          </p:nvPr>
        </p:nvSpPr>
        <p:spPr>
          <a:xfrm>
            <a:off x="1192306" y="2447011"/>
            <a:ext cx="9704291" cy="3682503"/>
          </a:xfrm>
        </p:spPr>
        <p:txBody>
          <a:bodyPr>
            <a:normAutofit/>
          </a:bodyPr>
          <a:lstStyle/>
          <a:p>
            <a:pPr marL="0" indent="0">
              <a:buNone/>
            </a:pPr>
            <a:r>
              <a:rPr lang="el-GR" sz="1400" b="1" u="sng" dirty="0">
                <a:solidFill>
                  <a:srgbClr val="0083B1"/>
                </a:solidFill>
                <a:latin typeface="Arial" panose="020B0604020202020204" pitchFamily="34" charset="0"/>
                <a:cs typeface="Arial" panose="020B0604020202020204" pitchFamily="34" charset="0"/>
              </a:rPr>
              <a:t>Εκούσια</a:t>
            </a:r>
            <a:r>
              <a:rPr lang="el-GR" sz="1400" u="sng" dirty="0">
                <a:solidFill>
                  <a:srgbClr val="0083B1"/>
                </a:solidFill>
                <a:latin typeface="Arial" panose="020B0604020202020204" pitchFamily="34" charset="0"/>
                <a:cs typeface="Arial" panose="020B0604020202020204" pitchFamily="34" charset="0"/>
              </a:rPr>
              <a:t> </a:t>
            </a:r>
            <a:r>
              <a:rPr lang="el-GR" sz="1400" u="sng" dirty="0">
                <a:latin typeface="Arial" panose="020B0604020202020204" pitchFamily="34" charset="0"/>
                <a:cs typeface="Arial" panose="020B0604020202020204" pitchFamily="34" charset="0"/>
              </a:rPr>
              <a:t>προσφυγή στη διαμεσολάβηση</a:t>
            </a:r>
          </a:p>
          <a:p>
            <a:pPr>
              <a:buFont typeface="Wingdings" charset="2"/>
              <a:buChar char="Ø"/>
            </a:pPr>
            <a:r>
              <a:rPr lang="el-GR" sz="1400" dirty="0">
                <a:latin typeface="Arial" panose="020B0604020202020204" pitchFamily="34" charset="0"/>
                <a:cs typeface="Arial" panose="020B0604020202020204" pitchFamily="34" charset="0"/>
              </a:rPr>
              <a:t>Με συμφωνία των μερών</a:t>
            </a:r>
          </a:p>
          <a:p>
            <a:pPr>
              <a:buFont typeface="Wingdings" charset="2"/>
              <a:buChar char="Ø"/>
            </a:pPr>
            <a:r>
              <a:rPr lang="el-GR" sz="1400" dirty="0">
                <a:latin typeface="Arial" panose="020B0604020202020204" pitchFamily="34" charset="0"/>
                <a:cs typeface="Arial" panose="020B0604020202020204" pitchFamily="34" charset="0"/>
              </a:rPr>
              <a:t>Κατόπιν ελεύθερης επιλογής (χωρίς παρέμβαση δικαστή ή νομοθετικής διάταξης)</a:t>
            </a:r>
          </a:p>
          <a:p>
            <a:pPr>
              <a:buFont typeface="Wingdings" charset="2"/>
              <a:buChar char="Ø"/>
            </a:pPr>
            <a:r>
              <a:rPr lang="el-GR" sz="1400" dirty="0">
                <a:latin typeface="Arial" panose="020B0604020202020204" pitchFamily="34" charset="0"/>
                <a:cs typeface="Arial" panose="020B0604020202020204" pitchFamily="34" charset="0"/>
              </a:rPr>
              <a:t>Αν τα μέρη κληθούν να προσφύγουν στη διαμεσολάβηση από το δικαστήριο και αποδεχθούν την πρόταση/πρόσκληση του δικαστή– αρ 4 παρ. 2 και 214Γ </a:t>
            </a:r>
            <a:r>
              <a:rPr lang="el-GR" sz="1400" dirty="0" err="1" smtClean="0">
                <a:latin typeface="Arial" panose="020B0604020202020204" pitchFamily="34" charset="0"/>
                <a:cs typeface="Arial" panose="020B0604020202020204" pitchFamily="34" charset="0"/>
              </a:rPr>
              <a:t>Κ.Πολ.Δ</a:t>
            </a:r>
            <a:r>
              <a:rPr lang="el-GR" sz="1400" dirty="0" smtClean="0">
                <a:latin typeface="Arial" panose="020B0604020202020204" pitchFamily="34" charset="0"/>
                <a:cs typeface="Arial" panose="020B0604020202020204" pitchFamily="34" charset="0"/>
              </a:rPr>
              <a:t>.</a:t>
            </a:r>
            <a:endParaRPr lang="el-GR" sz="1400" dirty="0">
              <a:latin typeface="Arial" panose="020B0604020202020204" pitchFamily="34" charset="0"/>
              <a:cs typeface="Arial" panose="020B0604020202020204" pitchFamily="34" charset="0"/>
            </a:endParaRPr>
          </a:p>
          <a:p>
            <a:pPr marL="0" indent="0">
              <a:buNone/>
            </a:pPr>
            <a:r>
              <a:rPr lang="el-GR" sz="1400" dirty="0">
                <a:latin typeface="Arial" panose="020B0604020202020204" pitchFamily="34" charset="0"/>
                <a:cs typeface="Arial" panose="020B0604020202020204" pitchFamily="34" charset="0"/>
              </a:rPr>
              <a:t> </a:t>
            </a:r>
          </a:p>
          <a:p>
            <a:pPr marL="0" indent="0">
              <a:buNone/>
            </a:pPr>
            <a:r>
              <a:rPr lang="el-GR" sz="1400" b="1" u="sng" dirty="0">
                <a:solidFill>
                  <a:srgbClr val="0083B1"/>
                </a:solidFill>
                <a:latin typeface="Arial" panose="020B0604020202020204" pitchFamily="34" charset="0"/>
                <a:cs typeface="Arial" panose="020B0604020202020204" pitchFamily="34" charset="0"/>
              </a:rPr>
              <a:t>Υποχρεωτική</a:t>
            </a:r>
            <a:r>
              <a:rPr lang="el-GR" sz="1400" u="sng" dirty="0">
                <a:latin typeface="Arial" panose="020B0604020202020204" pitchFamily="34" charset="0"/>
                <a:cs typeface="Arial" panose="020B0604020202020204" pitchFamily="34" charset="0"/>
              </a:rPr>
              <a:t> προσφυγή στη διαμεσολάβηση</a:t>
            </a:r>
          </a:p>
          <a:p>
            <a:pPr>
              <a:buFont typeface="Wingdings" charset="2"/>
              <a:buChar char="Ø"/>
            </a:pPr>
            <a:r>
              <a:rPr lang="el-GR" sz="1400" dirty="0">
                <a:latin typeface="Arial" panose="020B0604020202020204" pitchFamily="34" charset="0"/>
                <a:cs typeface="Arial" panose="020B0604020202020204" pitchFamily="34" charset="0"/>
              </a:rPr>
              <a:t>Αν η προσφυγή διαταχθεί από άλλο κράτος μέλος </a:t>
            </a:r>
          </a:p>
          <a:p>
            <a:pPr>
              <a:buFont typeface="Wingdings" charset="2"/>
              <a:buChar char="Ø"/>
            </a:pPr>
            <a:r>
              <a:rPr lang="el-GR" sz="1400" dirty="0">
                <a:latin typeface="Arial" panose="020B0604020202020204" pitchFamily="34" charset="0"/>
                <a:cs typeface="Arial" panose="020B0604020202020204" pitchFamily="34" charset="0"/>
              </a:rPr>
              <a:t>Εάν επιβάλλεται από το νόμο – αρ.6 </a:t>
            </a:r>
          </a:p>
          <a:p>
            <a:pPr>
              <a:buFont typeface="Wingdings" charset="2"/>
              <a:buChar char="Ø"/>
            </a:pPr>
            <a:r>
              <a:rPr lang="el-GR" sz="1400" dirty="0">
                <a:latin typeface="Arial" panose="020B0604020202020204" pitchFamily="34" charset="0"/>
                <a:cs typeface="Arial" panose="020B0604020202020204" pitchFamily="34" charset="0"/>
              </a:rPr>
              <a:t>Εάν υπάρχει ρήτρα διαμεσολάβησης - </a:t>
            </a:r>
            <a:r>
              <a:rPr lang="el-GR" sz="1400" dirty="0" err="1">
                <a:latin typeface="Arial" panose="020B0604020202020204" pitchFamily="34" charset="0"/>
                <a:cs typeface="Arial" panose="020B0604020202020204" pitchFamily="34" charset="0"/>
              </a:rPr>
              <a:t>αρ</a:t>
            </a:r>
            <a:r>
              <a:rPr lang="el-GR" sz="1400" dirty="0">
                <a:latin typeface="Arial" panose="020B0604020202020204" pitchFamily="34" charset="0"/>
                <a:cs typeface="Arial" panose="020B0604020202020204" pitchFamily="34" charset="0"/>
              </a:rPr>
              <a:t>. 2 παρ.7</a:t>
            </a:r>
          </a:p>
          <a:p>
            <a:pPr>
              <a:buFont typeface="Wingdings" charset="2"/>
              <a:buChar char="Ø"/>
            </a:pPr>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endParaRPr lang="el-GR" dirty="0"/>
          </a:p>
        </p:txBody>
      </p:sp>
      <p:sp>
        <p:nvSpPr>
          <p:cNvPr id="4" name="Footer Placeholder 3">
            <a:extLst>
              <a:ext uri="{FF2B5EF4-FFF2-40B4-BE49-F238E27FC236}">
                <a16:creationId xmlns="" xmlns:a16="http://schemas.microsoft.com/office/drawing/2014/main" id="{6A6EC591-1D1A-844D-8AB2-D73E45FF5C18}"/>
              </a:ext>
            </a:extLst>
          </p:cNvPr>
          <p:cNvSpPr>
            <a:spLocks noGrp="1"/>
          </p:cNvSpPr>
          <p:nvPr>
            <p:ph type="ftr" sz="quarter" idx="11"/>
          </p:nvPr>
        </p:nvSpPr>
        <p:spPr/>
        <p:txBody>
          <a:bodyPr/>
          <a:lstStyle/>
          <a:p>
            <a:endParaRPr lang="en-US" dirty="0"/>
          </a:p>
        </p:txBody>
      </p:sp>
      <p:pic>
        <p:nvPicPr>
          <p:cNvPr id="7" name="Εικόνα 1">
            <a:extLst>
              <a:ext uri="{FF2B5EF4-FFF2-40B4-BE49-F238E27FC236}">
                <a16:creationId xmlns="" xmlns:a16="http://schemas.microsoft.com/office/drawing/2014/main" id="{27059B03-5229-C24D-88A9-E0D89667593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2317" y="4915852"/>
            <a:ext cx="1167130" cy="874395"/>
          </a:xfrm>
          <a:prstGeom prst="rect">
            <a:avLst/>
          </a:prstGeom>
          <a:noFill/>
          <a:ln>
            <a:noFill/>
          </a:ln>
        </p:spPr>
      </p:pic>
    </p:spTree>
    <p:extLst>
      <p:ext uri="{BB962C8B-B14F-4D97-AF65-F5344CB8AC3E}">
        <p14:creationId xmlns:p14="http://schemas.microsoft.com/office/powerpoint/2010/main" val="2298780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DB6FB9-1FE2-0144-8DEE-BF0DB42BCB9A}"/>
              </a:ext>
            </a:extLst>
          </p:cNvPr>
          <p:cNvSpPr>
            <a:spLocks noGrp="1"/>
          </p:cNvSpPr>
          <p:nvPr>
            <p:ph type="title"/>
          </p:nvPr>
        </p:nvSpPr>
        <p:spPr/>
        <p:txBody>
          <a:bodyPr>
            <a:noAutofit/>
          </a:bodyPr>
          <a:lstStyle/>
          <a:p>
            <a:r>
              <a:rPr lang="el-GR" sz="2800" b="1" dirty="0"/>
              <a:t>Ο ΡΟΛΟΣ του ΔΙΚΗΓΟΡΟΥ – ΝΟΜΙΚΟΥ ΠΑΡΑΣΤΑΤΗ </a:t>
            </a:r>
            <a:br>
              <a:rPr lang="el-GR" sz="2800" b="1" dirty="0"/>
            </a:br>
            <a:r>
              <a:rPr lang="el-GR" sz="2800" b="1" dirty="0"/>
              <a:t>στη ΔΙΑΜΕΣΟΛΑΒΗΣΗ</a:t>
            </a:r>
            <a:endParaRPr lang="en-US" sz="2800" b="1" dirty="0"/>
          </a:p>
        </p:txBody>
      </p:sp>
      <p:sp>
        <p:nvSpPr>
          <p:cNvPr id="3" name="Content Placeholder 2">
            <a:extLst>
              <a:ext uri="{FF2B5EF4-FFF2-40B4-BE49-F238E27FC236}">
                <a16:creationId xmlns="" xmlns:a16="http://schemas.microsoft.com/office/drawing/2014/main" id="{4A3F9F7B-E8C8-4F4E-8E32-12B2C5FF2B6F}"/>
              </a:ext>
            </a:extLst>
          </p:cNvPr>
          <p:cNvSpPr>
            <a:spLocks noGrp="1"/>
          </p:cNvSpPr>
          <p:nvPr>
            <p:ph idx="1"/>
          </p:nvPr>
        </p:nvSpPr>
        <p:spPr/>
        <p:txBody>
          <a:bodyPr>
            <a:normAutofit fontScale="92500"/>
          </a:bodyPr>
          <a:lstStyle/>
          <a:p>
            <a:pPr marL="0" indent="0" algn="just">
              <a:lnSpc>
                <a:spcPct val="150000"/>
              </a:lnSpc>
              <a:buNone/>
            </a:pPr>
            <a:r>
              <a:rPr lang="el-GR" sz="1400" b="1" dirty="0">
                <a:latin typeface="Arial"/>
                <a:cs typeface="Arial"/>
              </a:rPr>
              <a:t>ΟΡΙΣΜΟΣ: </a:t>
            </a:r>
            <a:r>
              <a:rPr lang="el-GR" sz="1400" dirty="0">
                <a:latin typeface="Arial"/>
                <a:cs typeface="Arial"/>
              </a:rPr>
              <a:t>ο πληρεξούσιος δικηγόρος καθενός μέρους, που συμμετέχει στη διαδικασία της διαμεσολάβησης παρέχοντας νομικές συμβουλές στον εντολέα του </a:t>
            </a:r>
            <a:r>
              <a:rPr lang="en-GB" sz="1400" dirty="0">
                <a:latin typeface="Arial"/>
                <a:cs typeface="Arial"/>
              </a:rPr>
              <a:t>(</a:t>
            </a:r>
            <a:r>
              <a:rPr lang="el-GR" sz="1400" dirty="0">
                <a:latin typeface="Arial"/>
                <a:cs typeface="Arial"/>
              </a:rPr>
              <a:t>αρ. 2 παρ.4)</a:t>
            </a:r>
            <a:endParaRPr lang="el-GR" sz="1400" b="1" dirty="0">
              <a:latin typeface="Arial"/>
              <a:cs typeface="Arial"/>
            </a:endParaRPr>
          </a:p>
          <a:p>
            <a:pPr marL="0" indent="0">
              <a:lnSpc>
                <a:spcPct val="150000"/>
              </a:lnSpc>
              <a:buNone/>
            </a:pPr>
            <a:endParaRPr lang="el-GR" sz="1400" b="1" dirty="0">
              <a:latin typeface="Arial"/>
              <a:cs typeface="Arial"/>
            </a:endParaRPr>
          </a:p>
          <a:p>
            <a:pPr>
              <a:lnSpc>
                <a:spcPct val="150000"/>
              </a:lnSpc>
              <a:buFont typeface="Wingdings" charset="2"/>
              <a:buChar char="Ø"/>
            </a:pPr>
            <a:r>
              <a:rPr lang="el-GR" sz="1400" b="1" dirty="0">
                <a:latin typeface="Arial"/>
                <a:cs typeface="Arial"/>
              </a:rPr>
              <a:t>Α. Υποχρέωση ενημέρωσης </a:t>
            </a:r>
            <a:r>
              <a:rPr lang="el-GR" sz="1400" dirty="0">
                <a:latin typeface="Arial"/>
                <a:cs typeface="Arial"/>
              </a:rPr>
              <a:t>του εντολέα του για τη δυνατότητα διευθέτησης της διαφοράς του με διαμεσολάβηση (αρ. 3 παρ.2 όπως τροποποιήθηκε)</a:t>
            </a:r>
          </a:p>
          <a:p>
            <a:pPr>
              <a:lnSpc>
                <a:spcPct val="150000"/>
              </a:lnSpc>
              <a:buFont typeface="Wingdings" charset="2"/>
              <a:buChar char="Ø"/>
            </a:pPr>
            <a:r>
              <a:rPr lang="el-GR" sz="1400" b="1" dirty="0">
                <a:latin typeface="Arial"/>
                <a:cs typeface="Arial"/>
              </a:rPr>
              <a:t>Β</a:t>
            </a:r>
            <a:r>
              <a:rPr lang="el-GR" sz="1400" dirty="0">
                <a:latin typeface="Arial"/>
                <a:cs typeface="Arial"/>
              </a:rPr>
              <a:t>. Παράσταση μετά του εντολέα του στην </a:t>
            </a:r>
            <a:r>
              <a:rPr lang="el-GR" sz="1400" b="1" dirty="0">
                <a:latin typeface="Arial"/>
                <a:cs typeface="Arial"/>
              </a:rPr>
              <a:t>Υποχρεωτική Αρχική Συνεδρία </a:t>
            </a:r>
            <a:r>
              <a:rPr lang="el-GR" sz="1400" dirty="0">
                <a:latin typeface="Arial"/>
                <a:cs typeface="Arial"/>
              </a:rPr>
              <a:t>(ΥΑΣ) (κατόπιν </a:t>
            </a:r>
            <a:r>
              <a:rPr lang="el-GR" sz="1400" b="1" dirty="0">
                <a:latin typeface="Arial"/>
                <a:cs typeface="Arial"/>
              </a:rPr>
              <a:t>υποχρεωτικής προσφυγής </a:t>
            </a:r>
            <a:r>
              <a:rPr lang="el-GR" sz="1400" dirty="0">
                <a:latin typeface="Arial"/>
                <a:cs typeface="Arial"/>
              </a:rPr>
              <a:t>βάσει του αρ.6)</a:t>
            </a:r>
          </a:p>
          <a:p>
            <a:pPr>
              <a:lnSpc>
                <a:spcPct val="150000"/>
              </a:lnSpc>
              <a:buFont typeface="Wingdings" charset="2"/>
              <a:buChar char="Ø"/>
            </a:pPr>
            <a:r>
              <a:rPr lang="el-GR" sz="1400" b="1" dirty="0">
                <a:latin typeface="Arial"/>
                <a:cs typeface="Arial"/>
              </a:rPr>
              <a:t>Γ. </a:t>
            </a:r>
            <a:r>
              <a:rPr lang="el-GR" sz="1400" dirty="0">
                <a:latin typeface="Arial"/>
                <a:cs typeface="Arial"/>
              </a:rPr>
              <a:t>Παράσταση μετά του εντολέα του στη διαδικασία της </a:t>
            </a:r>
            <a:r>
              <a:rPr lang="el-GR" sz="1400" b="1" dirty="0">
                <a:latin typeface="Arial"/>
                <a:cs typeface="Arial"/>
              </a:rPr>
              <a:t>διαμεσολάβησης (κατόπιν εκούσιας ή υποχρεωτικής προσφυγής αρ. 5, 6 και 7) </a:t>
            </a:r>
          </a:p>
          <a:p>
            <a:pPr>
              <a:buFont typeface="Wingdings" pitchFamily="2" charset="2"/>
              <a:buChar char="ü"/>
            </a:pPr>
            <a:endParaRPr lang="el-GR" dirty="0"/>
          </a:p>
          <a:p>
            <a:endParaRPr lang="el-GR" dirty="0"/>
          </a:p>
        </p:txBody>
      </p:sp>
      <p:sp>
        <p:nvSpPr>
          <p:cNvPr id="5" name="Footer Placeholder 3">
            <a:extLst>
              <a:ext uri="{FF2B5EF4-FFF2-40B4-BE49-F238E27FC236}">
                <a16:creationId xmlns="" xmlns:a16="http://schemas.microsoft.com/office/drawing/2014/main" id="{9975A016-F7FC-8B47-A8B1-4A6AF78E7831}"/>
              </a:ext>
            </a:extLst>
          </p:cNvPr>
          <p:cNvSpPr>
            <a:spLocks noGrp="1"/>
          </p:cNvSpPr>
          <p:nvPr>
            <p:ph type="ftr" sz="quarter" idx="11"/>
          </p:nvPr>
        </p:nvSpPr>
        <p:spPr>
          <a:xfrm>
            <a:off x="1295401" y="5969000"/>
            <a:ext cx="7305900" cy="279400"/>
          </a:xfrm>
        </p:spPr>
        <p:txBody>
          <a:bodyPr/>
          <a:lstStyle/>
          <a:p>
            <a:endParaRPr lang="en-US" dirty="0"/>
          </a:p>
        </p:txBody>
      </p:sp>
      <p:pic>
        <p:nvPicPr>
          <p:cNvPr id="6" name="Εικόνα 1">
            <a:extLst>
              <a:ext uri="{FF2B5EF4-FFF2-40B4-BE49-F238E27FC236}">
                <a16:creationId xmlns="" xmlns:a16="http://schemas.microsoft.com/office/drawing/2014/main" id="{EC6D03E7-9AA2-2A48-B08E-308DEBD644E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3032" y="5272406"/>
            <a:ext cx="1167130" cy="874395"/>
          </a:xfrm>
          <a:prstGeom prst="rect">
            <a:avLst/>
          </a:prstGeom>
          <a:noFill/>
          <a:ln>
            <a:noFill/>
          </a:ln>
        </p:spPr>
      </p:pic>
    </p:spTree>
    <p:extLst>
      <p:ext uri="{BB962C8B-B14F-4D97-AF65-F5344CB8AC3E}">
        <p14:creationId xmlns:p14="http://schemas.microsoft.com/office/powerpoint/2010/main" val="30718459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Έγγραφο" ma:contentTypeID="0x010100AB6BC6E25E43194A8076FF8440777D24" ma:contentTypeVersion="5" ma:contentTypeDescription="Δημιουργία νέου εγγράφου" ma:contentTypeScope="" ma:versionID="9decb34680ed9fb61e7513c7245daaf0">
  <xsd:schema xmlns:xsd="http://www.w3.org/2001/XMLSchema" xmlns:xs="http://www.w3.org/2001/XMLSchema" xmlns:p="http://schemas.microsoft.com/office/2006/metadata/properties" xmlns:ns3="9977cd46-22f8-4917-9ee4-fdd98c7bea7e" xmlns:ns4="ce86b915-4b8e-4959-b980-f5e929730320" targetNamespace="http://schemas.microsoft.com/office/2006/metadata/properties" ma:root="true" ma:fieldsID="49a53ac6559782fa58779e24a7b22cf9" ns3:_="" ns4:_="">
    <xsd:import namespace="9977cd46-22f8-4917-9ee4-fdd98c7bea7e"/>
    <xsd:import namespace="ce86b915-4b8e-4959-b980-f5e92973032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77cd46-22f8-4917-9ee4-fdd98c7bea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86b915-4b8e-4959-b980-f5e929730320" elementFormDefault="qualified">
    <xsd:import namespace="http://schemas.microsoft.com/office/2006/documentManagement/types"/>
    <xsd:import namespace="http://schemas.microsoft.com/office/infopath/2007/PartnerControls"/>
    <xsd:element name="SharedWithUsers" ma:index="10"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Κοινή χρήση με λεπτομέρειες" ma:internalName="SharedWithDetails" ma:readOnly="true">
      <xsd:simpleType>
        <xsd:restriction base="dms:Note">
          <xsd:maxLength value="255"/>
        </xsd:restriction>
      </xsd:simpleType>
    </xsd:element>
    <xsd:element name="SharingHintHash" ma:index="12" nillable="true" ma:displayName="Κοινή χρήση κατακερματισμού υπόδειξης"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27604E-6644-4618-94DE-616009D6C5D0}">
  <ds:schemaRefs>
    <ds:schemaRef ds:uri="http://schemas.microsoft.com/sharepoint/v3/contenttype/forms"/>
  </ds:schemaRefs>
</ds:datastoreItem>
</file>

<file path=customXml/itemProps2.xml><?xml version="1.0" encoding="utf-8"?>
<ds:datastoreItem xmlns:ds="http://schemas.openxmlformats.org/officeDocument/2006/customXml" ds:itemID="{8FCDD8BC-9B89-4D45-B991-C71C6BB60859}">
  <ds:schemaRefs>
    <ds:schemaRef ds:uri="http://schemas.microsoft.com/office/2006/documentManagement/types"/>
    <ds:schemaRef ds:uri="9977cd46-22f8-4917-9ee4-fdd98c7bea7e"/>
    <ds:schemaRef ds:uri="http://purl.org/dc/dcmitype/"/>
    <ds:schemaRef ds:uri="http://purl.org/dc/elements/1.1/"/>
    <ds:schemaRef ds:uri="http://schemas.openxmlformats.org/package/2006/metadata/core-properties"/>
    <ds:schemaRef ds:uri="http://www.w3.org/XML/1998/namespace"/>
    <ds:schemaRef ds:uri="http://schemas.microsoft.com/office/2006/metadata/properties"/>
    <ds:schemaRef ds:uri="http://schemas.microsoft.com/office/infopath/2007/PartnerControls"/>
    <ds:schemaRef ds:uri="ce86b915-4b8e-4959-b980-f5e929730320"/>
    <ds:schemaRef ds:uri="http://purl.org/dc/terms/"/>
  </ds:schemaRefs>
</ds:datastoreItem>
</file>

<file path=customXml/itemProps3.xml><?xml version="1.0" encoding="utf-8"?>
<ds:datastoreItem xmlns:ds="http://schemas.openxmlformats.org/officeDocument/2006/customXml" ds:itemID="{1F0D4401-F712-49AD-8658-653FFDE6DF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77cd46-22f8-4917-9ee4-fdd98c7bea7e"/>
    <ds:schemaRef ds:uri="ce86b915-4b8e-4959-b980-f5e9297303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4103</TotalTime>
  <Words>3018</Words>
  <Application>Microsoft Office PowerPoint</Application>
  <PresentationFormat>Προσαρμογή</PresentationFormat>
  <Paragraphs>409</Paragraphs>
  <Slides>42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42</vt:i4>
      </vt:variant>
    </vt:vector>
  </HeadingPairs>
  <TitlesOfParts>
    <vt:vector size="43" baseType="lpstr">
      <vt:lpstr>Organic</vt:lpstr>
      <vt:lpstr>   Νόμος 4640/2019   Διαμεσολάβηση σε Αστικές και Εμπορικές Υποθέσεις</vt:lpstr>
      <vt:lpstr>Εισηγήτριες Έλενα Κολτσάκη Ρένα Ματσούκα Νανά Παπαδογεωργάκη Ελένη Πλέσσα Μαρία Φαροπούλου Μαρία Χατζηλεωνίδα</vt:lpstr>
      <vt:lpstr>ΕΘΝΙΚΗ ΝΟΜΟΘΕΣΙΑ για τη ΔΙΑΜΕΣΟΛΑΒΗΣΗ </vt:lpstr>
      <vt:lpstr>  ΣΤΟΧΟΙ και ΑΞΟΝΕΣ Ν. 4640/2019</vt:lpstr>
      <vt:lpstr>ΒΑΣΙΚΕΣ ΚΑΙΝΟΤΟΜΙΕΣ Ν. 4640/2019 </vt:lpstr>
      <vt:lpstr>ΠΟΙΕΣ ΕΝΕΡΓΕΙΕΣ ΚΑΛΟΥΜΑΣΤΕ να ΚΑΝΟΥΜΕ ως ΔΙΚΗΓΟΡΟΙ;</vt:lpstr>
      <vt:lpstr>ΥΠΟΧΡΕΩΣΗ ΕΝΗΜΕΡΩΣΗΣ από τον ΠΛΗΡΕΞΟΥΣΙΟ ΔΙΚΗΓΟΡΟ (άρθρο 3, παρ. 2)</vt:lpstr>
      <vt:lpstr>ΤΡΟΠΟΙ ΠΡΟΣΦΥΓΗΣ στη ΔΙΑΜΕΣΟΛΑΒΗΣΗ </vt:lpstr>
      <vt:lpstr>Ο ΡΟΛΟΣ του ΔΙΚΗΓΟΡΟΥ – ΝΟΜΙΚΟΥ ΠΑΡΑΣΤΑΤΗ  στη ΔΙΑΜΕΣΟΛΑΒΗΣΗ</vt:lpstr>
      <vt:lpstr> Ν. 4640/2019  ΔΙΑΜΕΣΟΛΑΒΗΣΗ:  μια –θεσμοθετημένη- δυνατότητα παροχής νομικών υπηρεσιών από το δικηγόρο</vt:lpstr>
      <vt:lpstr>Ο ΡΟΛΟΣ του ΝΟΜΙΚΟΥ ΠΑΡΑΣΤΑΤΗ ΠΡΙΝ την Υ.Α.Σ.</vt:lpstr>
      <vt:lpstr>Ο ΡΟΛΟΣ του ΝΟΜΙΚΟΥ ΠΑΡΑΣΤΑΤΗ ΠΡΙΝ την Υ.Α.Σ.</vt:lpstr>
      <vt:lpstr>Ο ΡΟΛΟΣ του ΔΙΑΜΕΣΟΛΑΒΗΤΗ ΠΡΙΝ την Υ.Α.Σ.</vt:lpstr>
      <vt:lpstr>Ο ΡΟΛΟΣ του ΝΟΜΙΚΟΥ ΠΑΡΑΣΤΑΤΗ ΚΑΤΑ την Υ.Α.Σ.</vt:lpstr>
      <vt:lpstr>Ο ΡΟΛΟΣ του Διαμεσολαβητή ΚΑΤΑ την Υ.Α.Σ.</vt:lpstr>
      <vt:lpstr>ΥΠΟΧΡΕΩΤΙΚΗ ΑΡΧΙΚΗ ΣΥΝΕΔΡΙΑ (Υ.Α.Σ.)  ΥΠΑΓΟΜΕΝΕΣ ΔΙΑΦΟΡΕΣ</vt:lpstr>
      <vt:lpstr>ΥΠΟΧΡΕΩΤΙΚΗ ΑΡΧΙΚΗ ΣΥΝΕΔΡΙΑ (Υ.Α.Σ.)  ΥΠΑΓΟΜΕΝΕΣ ΔΙΑΦΟΡΕΣ</vt:lpstr>
      <vt:lpstr>ΥΠΟΧΡΕΩΤΙΚΗ ΑΡΧΙΚΗ ΣΥΝΕΔΡΙΑ (Υ.Α.Σ.)  ΥΠΑΓΟΜΕΝΕΣ ΔΙΑΦΟΡΕΣ</vt:lpstr>
      <vt:lpstr>ΥΠΟΧΡΕΩΤΙΚΗ ΑΡΧΙΚΗ ΣΥΝΕΔΡΙΑ (Υ.Α.Σ.) ΥΠΑΓΟΜΕΝΕΣ ΔΙΑΦΟΡΕΣ</vt:lpstr>
      <vt:lpstr>Η ΔΙΑΔΙΚΑΣΙΑ της ΔΙΑΜΕΣΟΛΑΒΗΣΗΣ</vt:lpstr>
      <vt:lpstr>Η ΔΙΑΔΙΚΑΣΙΑ της ΔΙΑΜΕΣΟΛΑΒΗΣΗΣ</vt:lpstr>
      <vt:lpstr>Η ΔΙΑΔΙΚΑΣΙΑ της ΔΙΑΜΕΣΟΛΑΒΗΣΗΣ</vt:lpstr>
      <vt:lpstr>Η ΔΙΑΔΙΚΑΣΙΑ της ΔΙΑΜΕΣΟΛΑΒΗΣΗΣ</vt:lpstr>
      <vt:lpstr>Η ΔΙΑΔΙΚΑΣΙΑ της ΔΙΑΜΕΣΟΛΑΒΗΣΗΣ</vt:lpstr>
      <vt:lpstr>ΕΚΤΕΛΕΣΤΟΤΗΤΑ ΣΥΜΦΩΝΙΩΝ  που προκύπτουν από τη ΔΙΑΜΕΣΟΛΑΒΗΣΗ</vt:lpstr>
      <vt:lpstr>ΕΚΤΕΛΕΣΤΟΤΗΤΑ ΣΥΜΦΩΝΙΩΝ  που προκύπτουν από τη ΔΙΑΜΕΣΟΛΑΒΗΣΗ</vt:lpstr>
      <vt:lpstr>ΑΠΟΤΕΛΕΣΜΑΤΑ της ΔΙΑΜΕΣΟΛΑΒΗΣΗΣ στην ΠΑΡΑΓΡΑΦΗ, την  ΑΠΟΣΒΕΣΤΙΚΗ ΠΡΟΘΕΣΜΙΑ και τις ΔΙΚΟΝΟΜΙΚΕΣ ΠΡΟΘΕΣΜΙΕΣ</vt:lpstr>
      <vt:lpstr> ΑΜΕΡΟΛΗΨΙΑ – ΑΝΕΞΑΡΤΗΣΙΑ – ΟΥΔΕΤΕΡΟΤΗΤΑ </vt:lpstr>
      <vt:lpstr> ΑΜΕΡΟΛΗΨΙΑ – ΑΝΕΞΑΡΤΗΣΙΑ – ΟΥΔΕΤΕΡΟΤΗΤΑ </vt:lpstr>
      <vt:lpstr>  ΣΥΓΚΡΟΥΣΗ ΣΥΜΦΕΡΟΝΤΩΝ  </vt:lpstr>
      <vt:lpstr>  ΣΥΓΚΡΟΥΣΗ ΣΥΜΦΕΡΟΝΤΩΝ  </vt:lpstr>
      <vt:lpstr>  ΣΥΓΚΡΟΥΣΗ ΣΥΜΦΕΡΟΝΤΩΝ  </vt:lpstr>
      <vt:lpstr> ΑΡΧΗ ΤΗΣ ΕΛΕΥΘΕΡΗΣ ΒΟΥΛΗΣΗΣ ΤΩΝ ΜΕΡΩΝ  </vt:lpstr>
      <vt:lpstr> ΑΡΧΗ ΤΗΣ ΕΛΕΥΘΕΡΗΣ ΒΟΥΛΗΣΗΣ ΤΩΝ ΜΕΡΩΝ  </vt:lpstr>
      <vt:lpstr> ΑΡΧΗ ΤΗΣ ΕΛΕΥΘΕΡΗΣ ΒΟΥΛΗΣΗΣ ΤΩΝ ΜΕΡΩΝ  </vt:lpstr>
      <vt:lpstr>ΕΧΕΜΥΘΕΙΑ </vt:lpstr>
      <vt:lpstr>Η ΑΜΟΙΒΗ του  ΝΟΜΙΚΟΥ ΠΑΡΑΣΤΑΤΗ</vt:lpstr>
      <vt:lpstr>Η ΑΜΟΙΒΗ του  ΔΙΑΜΕΣΟΛΑΒΗΤΗ</vt:lpstr>
      <vt:lpstr>Η ΑΜΟΙΒΗ του  ΔΙΑΜΕΣΟΛΑΒΗΤΗ</vt:lpstr>
      <vt:lpstr>Η ΑΜΟΙΒΗ του  ΔΙΑΜΕΣΟΛΑΒΗΤΗ</vt:lpstr>
      <vt:lpstr>ΝΟΜΙΚΗ ΒΟΗΘΕΙΑ </vt:lpstr>
      <vt:lpstr>ΝΟΜΙΚΗ ΒΟΗΘΕΙΑ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Νόμος 4640/2019  (Διαμεσολάβηση σε αστικές και εμπορικές υποθέσεις)  - Σεμινάριο νομικών παραστατών στη διαμεσολάβηση</dc:title>
  <dc:creator>Nana Papadogeorgaki</dc:creator>
  <cp:lastModifiedBy>user</cp:lastModifiedBy>
  <cp:revision>88</cp:revision>
  <dcterms:created xsi:type="dcterms:W3CDTF">2020-01-05T16:24:19Z</dcterms:created>
  <dcterms:modified xsi:type="dcterms:W3CDTF">2020-12-18T16:10:50Z</dcterms:modified>
</cp:coreProperties>
</file>